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315" r:id="rId3"/>
    <p:sldId id="312" r:id="rId4"/>
    <p:sldId id="283" r:id="rId5"/>
    <p:sldId id="284" r:id="rId6"/>
    <p:sldId id="285" r:id="rId7"/>
    <p:sldId id="260" r:id="rId8"/>
    <p:sldId id="286" r:id="rId9"/>
    <p:sldId id="261" r:id="rId10"/>
    <p:sldId id="262" r:id="rId11"/>
    <p:sldId id="263" r:id="rId12"/>
    <p:sldId id="288" r:id="rId13"/>
    <p:sldId id="290" r:id="rId14"/>
    <p:sldId id="291" r:id="rId15"/>
    <p:sldId id="316" r:id="rId16"/>
    <p:sldId id="317" r:id="rId17"/>
    <p:sldId id="319" r:id="rId18"/>
    <p:sldId id="320" r:id="rId19"/>
    <p:sldId id="321" r:id="rId20"/>
    <p:sldId id="318" r:id="rId21"/>
    <p:sldId id="265" r:id="rId22"/>
    <p:sldId id="293" r:id="rId23"/>
    <p:sldId id="266" r:id="rId24"/>
    <p:sldId id="294" r:id="rId25"/>
    <p:sldId id="302" r:id="rId26"/>
    <p:sldId id="303" r:id="rId27"/>
    <p:sldId id="296" r:id="rId28"/>
    <p:sldId id="267" r:id="rId29"/>
    <p:sldId id="268" r:id="rId30"/>
    <p:sldId id="295" r:id="rId31"/>
    <p:sldId id="304" r:id="rId32"/>
    <p:sldId id="297" r:id="rId33"/>
    <p:sldId id="298" r:id="rId34"/>
    <p:sldId id="299" r:id="rId35"/>
    <p:sldId id="305" r:id="rId36"/>
    <p:sldId id="300" r:id="rId37"/>
    <p:sldId id="306" r:id="rId38"/>
    <p:sldId id="309" r:id="rId39"/>
    <p:sldId id="308" r:id="rId40"/>
    <p:sldId id="301" r:id="rId41"/>
    <p:sldId id="310" r:id="rId42"/>
    <p:sldId id="311" r:id="rId43"/>
    <p:sldId id="313" r:id="rId44"/>
    <p:sldId id="281" r:id="rId45"/>
  </p:sldIdLst>
  <p:sldSz cx="18288000" cy="10287000"/>
  <p:notesSz cx="6858000" cy="9144000"/>
  <p:embeddedFontLst>
    <p:embeddedFont>
      <p:font typeface="Anton" pitchFamily="2" charset="0"/>
      <p:regular r:id="rId46"/>
    </p:embeddedFont>
    <p:embeddedFont>
      <p:font typeface="Contrail One" panose="020B0604020202020204" charset="0"/>
      <p:regular r:id="rId4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E1B97F0-81FB-47FE-85BD-A18C57841996}" v="745" dt="2025-03-18T15:48:24.239"/>
    <p1510:client id="{B8D7A83D-8567-44F4-A0DD-131F3F0BACE5}" v="546" dt="2025-03-18T13:24:50.413"/>
    <p1510:client id="{BD8C8075-96AA-461E-8C9B-8948AB9FA438}" v="25" dt="2025-03-18T10:11:53.311"/>
    <p1510:client id="{E42BC246-755B-4A05-A438-1BBB4E95B797}" v="2227" dt="2025-03-18T09:59:04.11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2.fnt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1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7DD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585336" y="4295568"/>
            <a:ext cx="6586981" cy="42776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480"/>
              </a:lnSpc>
            </a:pPr>
            <a:r>
              <a:rPr lang="en-US" sz="6600" dirty="0">
                <a:solidFill>
                  <a:srgbClr val="000000"/>
                </a:solidFill>
                <a:latin typeface="Anton"/>
                <a:cs typeface="Arial"/>
                <a:sym typeface="Anton"/>
              </a:rPr>
              <a:t>RAPPORT TECHNIQUE DU PROJET</a:t>
            </a:r>
          </a:p>
          <a:p>
            <a:pPr algn="ctr">
              <a:lnSpc>
                <a:spcPts val="11480"/>
              </a:lnSpc>
            </a:pPr>
            <a:r>
              <a:rPr lang="en-US" sz="6600" dirty="0">
                <a:latin typeface="Anton"/>
                <a:cs typeface="Arial"/>
              </a:rPr>
              <a:t>SGBD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1193008" y="4037341"/>
            <a:ext cx="5369709" cy="4138811"/>
            <a:chOff x="0" y="-38100"/>
            <a:chExt cx="1329045" cy="1073017"/>
          </a:xfrm>
        </p:grpSpPr>
        <p:sp>
          <p:nvSpPr>
            <p:cNvPr id="7" name="Freeform 7"/>
            <p:cNvSpPr/>
            <p:nvPr/>
          </p:nvSpPr>
          <p:spPr>
            <a:xfrm>
              <a:off x="96559" y="0"/>
              <a:ext cx="1232486" cy="1034917"/>
            </a:xfrm>
            <a:custGeom>
              <a:avLst/>
              <a:gdLst/>
              <a:ahLst/>
              <a:cxnLst/>
              <a:rect l="l" t="t" r="r" b="b"/>
              <a:pathLst>
                <a:path w="1232486" h="1034917">
                  <a:moveTo>
                    <a:pt x="0" y="0"/>
                  </a:moveTo>
                  <a:lnTo>
                    <a:pt x="1232486" y="0"/>
                  </a:lnTo>
                  <a:lnTo>
                    <a:pt x="1232486" y="1034917"/>
                  </a:lnTo>
                  <a:lnTo>
                    <a:pt x="0" y="1034917"/>
                  </a:lnTo>
                  <a:close/>
                </a:path>
              </a:pathLst>
            </a:custGeom>
            <a:solidFill>
              <a:srgbClr val="7A927E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232486" cy="10730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AutoShape 11"/>
          <p:cNvSpPr/>
          <p:nvPr/>
        </p:nvSpPr>
        <p:spPr>
          <a:xfrm>
            <a:off x="3317017" y="3805570"/>
            <a:ext cx="2466835" cy="0"/>
          </a:xfrm>
          <a:prstGeom prst="line">
            <a:avLst/>
          </a:prstGeom>
          <a:ln w="47625" cap="flat">
            <a:solidFill>
              <a:srgbClr val="7A927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TextBox 12"/>
          <p:cNvSpPr txBox="1"/>
          <p:nvPr/>
        </p:nvSpPr>
        <p:spPr>
          <a:xfrm>
            <a:off x="2389162" y="2711917"/>
            <a:ext cx="4341787" cy="4813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 dirty="0">
                <a:solidFill>
                  <a:srgbClr val="000000"/>
                </a:solidFill>
                <a:latin typeface="Contrail One"/>
                <a:ea typeface="Contrail One"/>
                <a:cs typeface="Contrail One"/>
                <a:sym typeface="Contrail One"/>
              </a:rPr>
              <a:t>PRÉSENTATION :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947484" y="4516418"/>
            <a:ext cx="5371363" cy="50332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60"/>
              </a:lnSpc>
            </a:pPr>
            <a:r>
              <a:rPr lang="en-US" sz="2900" dirty="0">
                <a:solidFill>
                  <a:srgbClr val="D9D9D9"/>
                </a:solidFill>
                <a:latin typeface="Contrail One"/>
                <a:ea typeface="Contrail One"/>
                <a:cs typeface="Contrail One"/>
                <a:sym typeface="Contrail One"/>
              </a:rPr>
              <a:t>PARTICIPANTS : </a:t>
            </a:r>
            <a:endParaRPr lang="en-US" sz="2900" dirty="0">
              <a:solidFill>
                <a:srgbClr val="D9D9D9"/>
              </a:solidFill>
              <a:latin typeface="Contrail One"/>
              <a:ea typeface="Contrail One"/>
              <a:cs typeface="Contrail One"/>
            </a:endParaRPr>
          </a:p>
          <a:p>
            <a:pPr>
              <a:lnSpc>
                <a:spcPts val="4060"/>
              </a:lnSpc>
            </a:pPr>
            <a:r>
              <a:rPr lang="en-US" sz="2900" dirty="0">
                <a:solidFill>
                  <a:srgbClr val="D9D9D9"/>
                </a:solidFill>
                <a:latin typeface="Contrail One"/>
                <a:ea typeface="Contrail One"/>
                <a:cs typeface="Contrail One"/>
                <a:sym typeface="Contrail One"/>
              </a:rPr>
              <a:t>Amadou Tidiane SOW</a:t>
            </a:r>
            <a:endParaRPr lang="en-US" sz="2900" dirty="0">
              <a:solidFill>
                <a:srgbClr val="D9D9D9"/>
              </a:solidFill>
              <a:latin typeface="Contrail One"/>
              <a:ea typeface="Contrail One"/>
              <a:cs typeface="Contrail One"/>
            </a:endParaRPr>
          </a:p>
          <a:p>
            <a:pPr>
              <a:lnSpc>
                <a:spcPts val="4060"/>
              </a:lnSpc>
            </a:pPr>
            <a:r>
              <a:rPr lang="en-US" sz="2900" dirty="0">
                <a:solidFill>
                  <a:srgbClr val="D9D9D9"/>
                </a:solidFill>
                <a:latin typeface="Contrail One"/>
                <a:ea typeface="Contrail One"/>
                <a:cs typeface="Contrail One"/>
                <a:sym typeface="Contrail One"/>
              </a:rPr>
              <a:t>Mouhamadou Lamine BADIANE</a:t>
            </a:r>
          </a:p>
          <a:p>
            <a:pPr>
              <a:lnSpc>
                <a:spcPts val="4060"/>
              </a:lnSpc>
            </a:pPr>
            <a:r>
              <a:rPr lang="en-US" sz="2900" dirty="0">
                <a:solidFill>
                  <a:srgbClr val="D9D9D9"/>
                </a:solidFill>
                <a:latin typeface="Contrail One"/>
                <a:ea typeface="Contrail One"/>
                <a:cs typeface="Contrail One"/>
                <a:sym typeface="Contrail One"/>
              </a:rPr>
              <a:t>Mamadou Lamine FOFANA</a:t>
            </a:r>
            <a:endParaRPr lang="en-US" sz="2900" dirty="0">
              <a:solidFill>
                <a:srgbClr val="D9D9D9"/>
              </a:solidFill>
              <a:latin typeface="Contrail One"/>
              <a:ea typeface="Contrail One"/>
              <a:cs typeface="Contrail One"/>
            </a:endParaRPr>
          </a:p>
          <a:p>
            <a:pPr>
              <a:lnSpc>
                <a:spcPts val="4060"/>
              </a:lnSpc>
            </a:pPr>
            <a:r>
              <a:rPr lang="en-US" sz="2900" dirty="0">
                <a:solidFill>
                  <a:srgbClr val="D9D9D9"/>
                </a:solidFill>
                <a:latin typeface="Contrail One"/>
                <a:ea typeface="Contrail One"/>
                <a:cs typeface="Contrail One"/>
                <a:sym typeface="Contrail One"/>
              </a:rPr>
              <a:t>Mouhamed El Bachir DIOP</a:t>
            </a:r>
            <a:endParaRPr lang="en-US" sz="2900" dirty="0">
              <a:solidFill>
                <a:srgbClr val="D9D9D9"/>
              </a:solidFill>
              <a:latin typeface="Contrail One"/>
              <a:ea typeface="Contrail One"/>
              <a:cs typeface="Contrail One"/>
            </a:endParaRPr>
          </a:p>
          <a:p>
            <a:pPr>
              <a:lnSpc>
                <a:spcPts val="4060"/>
              </a:lnSpc>
            </a:pPr>
            <a:r>
              <a:rPr lang="en-US" sz="2900" dirty="0">
                <a:solidFill>
                  <a:srgbClr val="D9D9D9"/>
                </a:solidFill>
                <a:latin typeface="Contrail One"/>
                <a:ea typeface="Contrail One"/>
                <a:cs typeface="Contrail One"/>
                <a:sym typeface="Contrail One"/>
              </a:rPr>
              <a:t>Binetou NDIAYE </a:t>
            </a:r>
            <a:endParaRPr lang="en-US" sz="2900" dirty="0">
              <a:solidFill>
                <a:srgbClr val="D9D9D9"/>
              </a:solidFill>
              <a:latin typeface="Contrail One"/>
              <a:ea typeface="Contrail One"/>
              <a:cs typeface="Contrail One"/>
            </a:endParaRPr>
          </a:p>
          <a:p>
            <a:pPr algn="l">
              <a:lnSpc>
                <a:spcPts val="4060"/>
              </a:lnSpc>
            </a:pPr>
            <a:endParaRPr lang="en-US" sz="2900">
              <a:solidFill>
                <a:srgbClr val="D9D9D9"/>
              </a:solidFill>
              <a:latin typeface="Contrail One"/>
              <a:ea typeface="Contrail One"/>
              <a:cs typeface="Contrail One"/>
              <a:sym typeface="Contrail One"/>
            </a:endParaRPr>
          </a:p>
          <a:p>
            <a:pPr algn="l">
              <a:lnSpc>
                <a:spcPts val="4060"/>
              </a:lnSpc>
            </a:pPr>
            <a:endParaRPr lang="en-US" sz="2900">
              <a:solidFill>
                <a:srgbClr val="D9D9D9"/>
              </a:solidFill>
              <a:latin typeface="Contrail One"/>
              <a:ea typeface="Contrail One"/>
              <a:cs typeface="Contrail One"/>
              <a:sym typeface="Contrail One"/>
            </a:endParaRPr>
          </a:p>
          <a:p>
            <a:pPr algn="l">
              <a:lnSpc>
                <a:spcPts val="3220"/>
              </a:lnSpc>
            </a:pPr>
            <a:endParaRPr lang="en-US" sz="2900">
              <a:solidFill>
                <a:srgbClr val="D9D9D9"/>
              </a:solidFill>
              <a:latin typeface="Contrail One"/>
              <a:ea typeface="Contrail One"/>
              <a:cs typeface="Contrail One"/>
              <a:sym typeface="Contrail One"/>
            </a:endParaRPr>
          </a:p>
          <a:p>
            <a:pPr algn="l">
              <a:lnSpc>
                <a:spcPts val="3220"/>
              </a:lnSpc>
            </a:pPr>
            <a:endParaRPr lang="en-US" sz="2900">
              <a:solidFill>
                <a:srgbClr val="D9D9D9"/>
              </a:solidFill>
              <a:latin typeface="Contrail One"/>
              <a:ea typeface="Contrail One"/>
              <a:cs typeface="Contrail One"/>
              <a:sym typeface="Contrail One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595675" y="734233"/>
            <a:ext cx="6923633" cy="15807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450" dirty="0">
                <a:solidFill>
                  <a:srgbClr val="000000"/>
                </a:solidFill>
                <a:latin typeface="Contrail One"/>
                <a:ea typeface="Contrail One"/>
                <a:cs typeface="Contrail One"/>
                <a:sym typeface="Contrail One"/>
              </a:rPr>
              <a:t> Systeme de gestion de Bases de Données</a:t>
            </a:r>
            <a:endParaRPr lang="en-US" sz="4450" dirty="0" err="1">
              <a:solidFill>
                <a:srgbClr val="000000"/>
              </a:solidFill>
              <a:latin typeface="Contrail One"/>
              <a:ea typeface="Contrail One"/>
              <a:cs typeface="Contrail One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3112600" y="1224568"/>
            <a:ext cx="2414845" cy="5164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dirty="0">
                <a:solidFill>
                  <a:srgbClr val="606060"/>
                </a:solidFill>
                <a:latin typeface="Contrail One"/>
                <a:ea typeface="Contrail One"/>
                <a:cs typeface="Contrail One"/>
                <a:sym typeface="Contrail One"/>
              </a:rPr>
              <a:t>Dr MBACKE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98FB3996-DF40-D666-6E18-525C9F81509F}"/>
              </a:ext>
            </a:extLst>
          </p:cNvPr>
          <p:cNvSpPr txBox="1"/>
          <p:nvPr/>
        </p:nvSpPr>
        <p:spPr>
          <a:xfrm>
            <a:off x="17153627" y="9637863"/>
            <a:ext cx="500333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solidFill>
                  <a:srgbClr val="7A927E"/>
                </a:solidFill>
                <a:latin typeface="Contrail One"/>
              </a:rPr>
              <a:t>1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6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9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5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2" grpId="0"/>
      <p:bldP spid="13" grpId="0"/>
      <p:bldP spid="14" grpId="0"/>
      <p:bldP spid="1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7DD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814666" y="545853"/>
            <a:ext cx="13514891" cy="1498488"/>
            <a:chOff x="0" y="-38100"/>
            <a:chExt cx="3559477" cy="39466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559477" cy="356564"/>
            </a:xfrm>
            <a:custGeom>
              <a:avLst/>
              <a:gdLst/>
              <a:ahLst/>
              <a:cxnLst/>
              <a:rect l="l" t="t" r="r" b="b"/>
              <a:pathLst>
                <a:path w="3559477" h="356564">
                  <a:moveTo>
                    <a:pt x="0" y="0"/>
                  </a:moveTo>
                  <a:lnTo>
                    <a:pt x="3559477" y="0"/>
                  </a:lnTo>
                  <a:lnTo>
                    <a:pt x="3559477" y="356564"/>
                  </a:lnTo>
                  <a:lnTo>
                    <a:pt x="0" y="356564"/>
                  </a:lnTo>
                  <a:close/>
                </a:path>
              </a:pathLst>
            </a:custGeom>
            <a:solidFill>
              <a:srgbClr val="7A927E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3559476" cy="3946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2010159" y="914339"/>
            <a:ext cx="17202012" cy="769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sz="5000" b="1" u="sng" dirty="0">
                <a:solidFill>
                  <a:srgbClr val="000000"/>
                </a:solidFill>
                <a:latin typeface="Contrail One"/>
                <a:ea typeface="Times New Roman Bold"/>
                <a:cs typeface="Times New Roman Bold"/>
                <a:sym typeface="Times New Roman Bold"/>
              </a:rPr>
              <a:t>IV. LES MODELS CONEPTUELS UML UTILISES</a:t>
            </a:r>
            <a:endParaRPr lang="en-US" sz="5000" dirty="0">
              <a:solidFill>
                <a:srgbClr val="000000"/>
              </a:solidFill>
              <a:latin typeface="Contrail One"/>
              <a:ea typeface="Times New Roman Bold"/>
              <a:cs typeface="Times New Roman Bold"/>
              <a:sym typeface="Times New Roman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7363270" y="5491354"/>
            <a:ext cx="9436776" cy="5239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81"/>
              </a:lnSpc>
            </a:pPr>
            <a:r>
              <a:rPr lang="en-US" sz="3200" b="1" dirty="0">
                <a:solidFill>
                  <a:srgbClr val="000000"/>
                </a:solidFill>
                <a:latin typeface="Contrail One"/>
                <a:ea typeface="Times New Roman"/>
                <a:cs typeface="Arial"/>
                <a:sym typeface="Times New Roman"/>
              </a:rPr>
              <a:t>1) </a:t>
            </a:r>
            <a:r>
              <a:rPr lang="en-US" sz="3200" b="1" dirty="0" err="1">
                <a:solidFill>
                  <a:srgbClr val="000000"/>
                </a:solidFill>
                <a:latin typeface="Contrail One"/>
                <a:ea typeface="Times New Roman"/>
                <a:cs typeface="Arial"/>
                <a:sym typeface="Times New Roman"/>
              </a:rPr>
              <a:t>Diagramme</a:t>
            </a:r>
            <a:r>
              <a:rPr lang="en-US" sz="3200" b="1" dirty="0">
                <a:solidFill>
                  <a:srgbClr val="000000"/>
                </a:solidFill>
                <a:latin typeface="Contrail One"/>
                <a:ea typeface="Times New Roman"/>
                <a:cs typeface="Arial"/>
                <a:sym typeface="Times New Roman"/>
              </a:rPr>
              <a:t> de </a:t>
            </a:r>
            <a:r>
              <a:rPr lang="en-US" sz="3200" b="1" dirty="0" err="1">
                <a:solidFill>
                  <a:srgbClr val="000000"/>
                </a:solidFill>
                <a:latin typeface="Contrail One"/>
                <a:ea typeface="Times New Roman"/>
                <a:cs typeface="Arial"/>
                <a:sym typeface="Times New Roman"/>
              </a:rPr>
              <a:t>cas</a:t>
            </a:r>
            <a:r>
              <a:rPr lang="en-US" sz="3200" b="1" dirty="0">
                <a:solidFill>
                  <a:srgbClr val="000000"/>
                </a:solidFill>
                <a:latin typeface="Contrail One"/>
                <a:ea typeface="Times New Roman"/>
                <a:cs typeface="Arial"/>
                <a:sym typeface="Times New Roman"/>
              </a:rPr>
              <a:t> </a:t>
            </a:r>
            <a:r>
              <a:rPr lang="en-US" sz="3200" b="1" dirty="0" err="1">
                <a:solidFill>
                  <a:srgbClr val="000000"/>
                </a:solidFill>
                <a:latin typeface="Contrail One"/>
                <a:ea typeface="Times New Roman"/>
                <a:cs typeface="Arial"/>
                <a:sym typeface="Times New Roman"/>
              </a:rPr>
              <a:t>d’utilisation</a:t>
            </a:r>
            <a:endParaRPr lang="fr-FR" sz="3200" b="1" dirty="0">
              <a:latin typeface="Contrail One"/>
              <a:ea typeface="Calibri"/>
              <a:cs typeface="Calibri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7151154" y="9201150"/>
            <a:ext cx="368692" cy="52803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4339"/>
              </a:lnSpc>
              <a:spcBef>
                <a:spcPct val="0"/>
              </a:spcBef>
            </a:pPr>
            <a:r>
              <a:rPr lang="en-US" sz="3050" dirty="0">
                <a:solidFill>
                  <a:srgbClr val="7A927E"/>
                </a:solidFill>
                <a:latin typeface="Contrail One"/>
                <a:ea typeface="Contrail One"/>
                <a:cs typeface="Contrail One"/>
              </a:rPr>
              <a:t>10</a:t>
            </a:r>
          </a:p>
        </p:txBody>
      </p:sp>
      <p:pic>
        <p:nvPicPr>
          <p:cNvPr id="10" name="Image 9" descr="What is a Use Case? How to Write One, Examples &amp; Template | Figma">
            <a:extLst>
              <a:ext uri="{FF2B5EF4-FFF2-40B4-BE49-F238E27FC236}">
                <a16:creationId xmlns:a16="http://schemas.microsoft.com/office/drawing/2014/main" id="{9EFA7733-CC92-0EA1-41B0-FAE297639B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6438" y="3099041"/>
            <a:ext cx="6646651" cy="5814201"/>
          </a:xfrm>
          <a:prstGeom prst="rect">
            <a:avLst/>
          </a:prstGeom>
          <a:ln>
            <a:solidFill>
              <a:srgbClr val="4472C4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7DD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9"/>
          <p:cNvSpPr txBox="1"/>
          <p:nvPr/>
        </p:nvSpPr>
        <p:spPr>
          <a:xfrm>
            <a:off x="17755003" y="9546207"/>
            <a:ext cx="368692" cy="52803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4339"/>
              </a:lnSpc>
              <a:spcBef>
                <a:spcPct val="0"/>
              </a:spcBef>
            </a:pPr>
            <a:r>
              <a:rPr lang="en-US" sz="3050" dirty="0">
                <a:solidFill>
                  <a:srgbClr val="7A927E"/>
                </a:solidFill>
                <a:latin typeface="Contrail One"/>
                <a:ea typeface="Contrail One"/>
                <a:cs typeface="Contrail One"/>
              </a:rPr>
              <a:t>11</a:t>
            </a:r>
          </a:p>
        </p:txBody>
      </p:sp>
      <p:pic>
        <p:nvPicPr>
          <p:cNvPr id="13" name="Image 12" descr="Une image contenant texte, diagramme, capture d’écran, cercle&#10;&#10;Le contenu généré par l’IA peut être incorrect.">
            <a:extLst>
              <a:ext uri="{FF2B5EF4-FFF2-40B4-BE49-F238E27FC236}">
                <a16:creationId xmlns:a16="http://schemas.microsoft.com/office/drawing/2014/main" id="{309E429A-6979-3D7F-D554-0F0C98D6A2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" y="-3594"/>
            <a:ext cx="17660068" cy="1029418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7DDC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5DCE1C9-DAA1-700C-E6BA-A800BB7AE8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9">
            <a:extLst>
              <a:ext uri="{FF2B5EF4-FFF2-40B4-BE49-F238E27FC236}">
                <a16:creationId xmlns:a16="http://schemas.microsoft.com/office/drawing/2014/main" id="{6B95A01C-674E-6DA2-9950-1047466AE0B0}"/>
              </a:ext>
            </a:extLst>
          </p:cNvPr>
          <p:cNvSpPr txBox="1"/>
          <p:nvPr/>
        </p:nvSpPr>
        <p:spPr>
          <a:xfrm>
            <a:off x="17755003" y="9546207"/>
            <a:ext cx="368692" cy="52803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4339"/>
              </a:lnSpc>
              <a:spcBef>
                <a:spcPct val="0"/>
              </a:spcBef>
            </a:pPr>
            <a:r>
              <a:rPr lang="en-US" sz="3050" dirty="0">
                <a:solidFill>
                  <a:srgbClr val="7A927E"/>
                </a:solidFill>
                <a:latin typeface="Contrail One"/>
                <a:ea typeface="Contrail One"/>
                <a:cs typeface="Contrail One"/>
              </a:rPr>
              <a:t>12</a:t>
            </a:r>
          </a:p>
        </p:txBody>
      </p:sp>
      <p:pic>
        <p:nvPicPr>
          <p:cNvPr id="2" name="Image 1" descr="Une image contenant texte, diagramme, capture d’écran, ligne&#10;&#10;Le contenu généré par l’IA peut être incorrect.">
            <a:extLst>
              <a:ext uri="{FF2B5EF4-FFF2-40B4-BE49-F238E27FC236}">
                <a16:creationId xmlns:a16="http://schemas.microsoft.com/office/drawing/2014/main" id="{715CB19D-84CA-1F0C-FF47-BF0019DBBB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" y="3865"/>
            <a:ext cx="17616936" cy="10279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074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7DDC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97A1FCD-7B95-9E4F-DCD2-ECA99446DC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029D8D5E-D8AD-D134-A2E7-255F9EC11C04}"/>
              </a:ext>
            </a:extLst>
          </p:cNvPr>
          <p:cNvGrpSpPr/>
          <p:nvPr/>
        </p:nvGrpSpPr>
        <p:grpSpPr>
          <a:xfrm>
            <a:off x="1814666" y="675249"/>
            <a:ext cx="13514891" cy="1498488"/>
            <a:chOff x="0" y="-38100"/>
            <a:chExt cx="3559477" cy="394664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61838C0E-4B9C-ADBF-38B1-0363C93C9C2B}"/>
                </a:ext>
              </a:extLst>
            </p:cNvPr>
            <p:cNvSpPr/>
            <p:nvPr/>
          </p:nvSpPr>
          <p:spPr>
            <a:xfrm>
              <a:off x="0" y="0"/>
              <a:ext cx="3559477" cy="356564"/>
            </a:xfrm>
            <a:custGeom>
              <a:avLst/>
              <a:gdLst/>
              <a:ahLst/>
              <a:cxnLst/>
              <a:rect l="l" t="t" r="r" b="b"/>
              <a:pathLst>
                <a:path w="3559477" h="356564">
                  <a:moveTo>
                    <a:pt x="0" y="0"/>
                  </a:moveTo>
                  <a:lnTo>
                    <a:pt x="3559477" y="0"/>
                  </a:lnTo>
                  <a:lnTo>
                    <a:pt x="3559477" y="356564"/>
                  </a:lnTo>
                  <a:lnTo>
                    <a:pt x="0" y="356564"/>
                  </a:lnTo>
                  <a:close/>
                </a:path>
              </a:pathLst>
            </a:custGeom>
            <a:solidFill>
              <a:srgbClr val="7A927E"/>
            </a:soli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EDDC26A3-633A-E3A1-B769-C26EA98B9E74}"/>
                </a:ext>
              </a:extLst>
            </p:cNvPr>
            <p:cNvSpPr txBox="1"/>
            <p:nvPr/>
          </p:nvSpPr>
          <p:spPr>
            <a:xfrm>
              <a:off x="0" y="-38100"/>
              <a:ext cx="3559476" cy="3946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TextBox 6">
            <a:extLst>
              <a:ext uri="{FF2B5EF4-FFF2-40B4-BE49-F238E27FC236}">
                <a16:creationId xmlns:a16="http://schemas.microsoft.com/office/drawing/2014/main" id="{DE7B5174-0F63-939F-1CFE-94A8EA95AF27}"/>
              </a:ext>
            </a:extLst>
          </p:cNvPr>
          <p:cNvSpPr txBox="1"/>
          <p:nvPr/>
        </p:nvSpPr>
        <p:spPr>
          <a:xfrm>
            <a:off x="2010159" y="914339"/>
            <a:ext cx="17202012" cy="769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sz="5000" b="1" u="sng" dirty="0">
                <a:solidFill>
                  <a:srgbClr val="000000"/>
                </a:solidFill>
                <a:latin typeface="Contrail One"/>
                <a:ea typeface="Times New Roman Bold"/>
                <a:cs typeface="Times New Roman Bold"/>
                <a:sym typeface="Times New Roman Bold"/>
              </a:rPr>
              <a:t>IV. LES MODELS CONEPTUELS UML UTILISES (SUITE)</a:t>
            </a:r>
            <a:endParaRPr lang="en-US" sz="5000" dirty="0">
              <a:solidFill>
                <a:srgbClr val="000000"/>
              </a:solidFill>
              <a:latin typeface="Contrail One"/>
              <a:ea typeface="Times New Roman Bold"/>
              <a:cs typeface="Times New Roman Bold"/>
              <a:sym typeface="Times New Roman Bold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3D9D64F7-7145-70DE-CFE5-5968B48194D9}"/>
              </a:ext>
            </a:extLst>
          </p:cNvPr>
          <p:cNvSpPr txBox="1"/>
          <p:nvPr/>
        </p:nvSpPr>
        <p:spPr>
          <a:xfrm>
            <a:off x="3114760" y="5383524"/>
            <a:ext cx="9436776" cy="5239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81"/>
              </a:lnSpc>
            </a:pPr>
            <a:r>
              <a:rPr lang="en-US" sz="3200" b="1" dirty="0">
                <a:solidFill>
                  <a:srgbClr val="000000"/>
                </a:solidFill>
                <a:latin typeface="Contrail One"/>
                <a:ea typeface="Times New Roman"/>
                <a:cs typeface="Arial"/>
                <a:sym typeface="Times New Roman"/>
              </a:rPr>
              <a:t>2) </a:t>
            </a:r>
            <a:r>
              <a:rPr lang="en-US" sz="3200" b="1" dirty="0" err="1">
                <a:solidFill>
                  <a:srgbClr val="000000"/>
                </a:solidFill>
                <a:latin typeface="Contrail One"/>
                <a:ea typeface="Times New Roman"/>
                <a:cs typeface="Arial"/>
                <a:sym typeface="Times New Roman"/>
              </a:rPr>
              <a:t>Diagramme</a:t>
            </a:r>
            <a:r>
              <a:rPr lang="en-US" sz="3200" b="1" dirty="0">
                <a:solidFill>
                  <a:srgbClr val="000000"/>
                </a:solidFill>
                <a:latin typeface="Contrail One"/>
                <a:ea typeface="Times New Roman"/>
                <a:cs typeface="Arial"/>
                <a:sym typeface="Times New Roman"/>
              </a:rPr>
              <a:t> des classes</a:t>
            </a:r>
            <a:endParaRPr lang="en-US" sz="3200" b="1" dirty="0">
              <a:latin typeface="Contrail One"/>
              <a:ea typeface="Calibri"/>
              <a:cs typeface="Arial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E6AA6F73-DCAF-2DE8-AD34-AAE9E72049A6}"/>
              </a:ext>
            </a:extLst>
          </p:cNvPr>
          <p:cNvSpPr txBox="1"/>
          <p:nvPr/>
        </p:nvSpPr>
        <p:spPr>
          <a:xfrm>
            <a:off x="17151154" y="9201150"/>
            <a:ext cx="368692" cy="52803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4339"/>
              </a:lnSpc>
              <a:spcBef>
                <a:spcPct val="0"/>
              </a:spcBef>
            </a:pPr>
            <a:r>
              <a:rPr lang="en-US" sz="3050" dirty="0">
                <a:solidFill>
                  <a:srgbClr val="7A927E"/>
                </a:solidFill>
                <a:latin typeface="Contrail One"/>
                <a:ea typeface="Contrail One"/>
                <a:cs typeface="Contrail One"/>
              </a:rPr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2654020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7DDC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76E9558-B054-602D-B22A-64180BF53C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9">
            <a:extLst>
              <a:ext uri="{FF2B5EF4-FFF2-40B4-BE49-F238E27FC236}">
                <a16:creationId xmlns:a16="http://schemas.microsoft.com/office/drawing/2014/main" id="{D8AE3566-C997-CAC5-4117-AD8B5E14B390}"/>
              </a:ext>
            </a:extLst>
          </p:cNvPr>
          <p:cNvSpPr txBox="1"/>
          <p:nvPr/>
        </p:nvSpPr>
        <p:spPr>
          <a:xfrm>
            <a:off x="17863149" y="9546207"/>
            <a:ext cx="152400" cy="20955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4339"/>
              </a:lnSpc>
              <a:spcBef>
                <a:spcPct val="0"/>
              </a:spcBef>
            </a:pPr>
            <a:r>
              <a:rPr lang="en-US" sz="3099">
                <a:solidFill>
                  <a:srgbClr val="7A927E"/>
                </a:solidFill>
                <a:latin typeface="Contrail One"/>
                <a:ea typeface="Contrail One"/>
                <a:cs typeface="Contrail One"/>
                <a:sym typeface="Contrail One"/>
              </a:rPr>
              <a:t>8</a:t>
            </a:r>
          </a:p>
        </p:txBody>
      </p:sp>
      <p:pic>
        <p:nvPicPr>
          <p:cNvPr id="3" name="Image 2" descr="Une image contenant texte, diagramme, Parallèle, noir et blanc">
            <a:extLst>
              <a:ext uri="{FF2B5EF4-FFF2-40B4-BE49-F238E27FC236}">
                <a16:creationId xmlns:a16="http://schemas.microsoft.com/office/drawing/2014/main" id="{31B50988-2307-EC4E-9512-4EFDB89CA2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" y="14469"/>
            <a:ext cx="18285482" cy="10279630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4844C06F-8886-22AF-AD7B-280438141ECD}"/>
              </a:ext>
            </a:extLst>
          </p:cNvPr>
          <p:cNvSpPr txBox="1"/>
          <p:nvPr/>
        </p:nvSpPr>
        <p:spPr>
          <a:xfrm>
            <a:off x="17175192" y="9551598"/>
            <a:ext cx="1643333" cy="5616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050" dirty="0">
                <a:solidFill>
                  <a:srgbClr val="7A927E"/>
                </a:solidFill>
                <a:latin typeface="Contrail One"/>
              </a:rPr>
              <a:t>14</a:t>
            </a:r>
            <a:endParaRPr lang="fr-FR" sz="3050" dirty="0">
              <a:latin typeface="Contrail One"/>
            </a:endParaRPr>
          </a:p>
        </p:txBody>
      </p:sp>
    </p:spTree>
    <p:extLst>
      <p:ext uri="{BB962C8B-B14F-4D97-AF65-F5344CB8AC3E}">
        <p14:creationId xmlns:p14="http://schemas.microsoft.com/office/powerpoint/2010/main" val="4071033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7DDC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0AEC084-41AC-C635-4971-FC69FD3E36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3FA018C0-A4DB-77FB-59F8-47EB9EFF4150}"/>
              </a:ext>
            </a:extLst>
          </p:cNvPr>
          <p:cNvGrpSpPr/>
          <p:nvPr/>
        </p:nvGrpSpPr>
        <p:grpSpPr>
          <a:xfrm>
            <a:off x="1814666" y="675249"/>
            <a:ext cx="13514891" cy="1498488"/>
            <a:chOff x="0" y="-38100"/>
            <a:chExt cx="3559477" cy="394664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FD0A41E3-0E2D-719B-FBD4-C9BE39ACA770}"/>
                </a:ext>
              </a:extLst>
            </p:cNvPr>
            <p:cNvSpPr/>
            <p:nvPr/>
          </p:nvSpPr>
          <p:spPr>
            <a:xfrm>
              <a:off x="0" y="0"/>
              <a:ext cx="3559477" cy="356564"/>
            </a:xfrm>
            <a:custGeom>
              <a:avLst/>
              <a:gdLst/>
              <a:ahLst/>
              <a:cxnLst/>
              <a:rect l="l" t="t" r="r" b="b"/>
              <a:pathLst>
                <a:path w="3559477" h="356564">
                  <a:moveTo>
                    <a:pt x="0" y="0"/>
                  </a:moveTo>
                  <a:lnTo>
                    <a:pt x="3559477" y="0"/>
                  </a:lnTo>
                  <a:lnTo>
                    <a:pt x="3559477" y="356564"/>
                  </a:lnTo>
                  <a:lnTo>
                    <a:pt x="0" y="356564"/>
                  </a:lnTo>
                  <a:close/>
                </a:path>
              </a:pathLst>
            </a:custGeom>
            <a:solidFill>
              <a:srgbClr val="7A927E"/>
            </a:soli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2380EF80-0C7B-E25F-CE57-DFB2F324A4BF}"/>
                </a:ext>
              </a:extLst>
            </p:cNvPr>
            <p:cNvSpPr txBox="1"/>
            <p:nvPr/>
          </p:nvSpPr>
          <p:spPr>
            <a:xfrm>
              <a:off x="0" y="-38100"/>
              <a:ext cx="3559476" cy="3946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TextBox 6">
            <a:extLst>
              <a:ext uri="{FF2B5EF4-FFF2-40B4-BE49-F238E27FC236}">
                <a16:creationId xmlns:a16="http://schemas.microsoft.com/office/drawing/2014/main" id="{B201E2C1-0819-221A-3787-7E440D93854A}"/>
              </a:ext>
            </a:extLst>
          </p:cNvPr>
          <p:cNvSpPr txBox="1"/>
          <p:nvPr/>
        </p:nvSpPr>
        <p:spPr>
          <a:xfrm>
            <a:off x="2010159" y="914339"/>
            <a:ext cx="17202012" cy="769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sz="5000" b="1" u="sng" dirty="0">
                <a:solidFill>
                  <a:srgbClr val="000000"/>
                </a:solidFill>
                <a:latin typeface="Contrail One"/>
                <a:ea typeface="Times New Roman Bold"/>
                <a:cs typeface="Times New Roman Bold"/>
                <a:sym typeface="Times New Roman Bold"/>
              </a:rPr>
              <a:t>IV. LES MODELS CONEPTUELS UML UTILISES (SUITE)</a:t>
            </a:r>
            <a:endParaRPr lang="en-US" sz="5000" dirty="0">
              <a:solidFill>
                <a:srgbClr val="000000"/>
              </a:solidFill>
              <a:latin typeface="Contrail One"/>
              <a:ea typeface="Times New Roman Bold"/>
              <a:cs typeface="Times New Roman Bold"/>
              <a:sym typeface="Times New Roman Bold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0EE04446-7E50-1556-39B7-808FF49B11FD}"/>
              </a:ext>
            </a:extLst>
          </p:cNvPr>
          <p:cNvSpPr txBox="1"/>
          <p:nvPr/>
        </p:nvSpPr>
        <p:spPr>
          <a:xfrm>
            <a:off x="3114760" y="5383524"/>
            <a:ext cx="9436776" cy="5239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81"/>
              </a:lnSpc>
            </a:pPr>
            <a:r>
              <a:rPr lang="en-US" sz="3200" b="1" dirty="0">
                <a:solidFill>
                  <a:srgbClr val="000000"/>
                </a:solidFill>
                <a:latin typeface="Contrail One"/>
                <a:ea typeface="Times New Roman"/>
                <a:cs typeface="Arial"/>
                <a:sym typeface="Times New Roman"/>
              </a:rPr>
              <a:t>3) </a:t>
            </a:r>
            <a:r>
              <a:rPr lang="en-US" sz="3200" b="1" dirty="0" err="1">
                <a:solidFill>
                  <a:srgbClr val="000000"/>
                </a:solidFill>
                <a:latin typeface="Contrail One"/>
                <a:ea typeface="Times New Roman"/>
                <a:cs typeface="Arial"/>
                <a:sym typeface="Times New Roman"/>
              </a:rPr>
              <a:t>Diagramme</a:t>
            </a:r>
            <a:r>
              <a:rPr lang="en-US" sz="3200" b="1" dirty="0">
                <a:solidFill>
                  <a:srgbClr val="000000"/>
                </a:solidFill>
                <a:latin typeface="Contrail One"/>
                <a:ea typeface="Times New Roman"/>
                <a:cs typeface="Arial"/>
                <a:sym typeface="Times New Roman"/>
              </a:rPr>
              <a:t> des SEQUENCES</a:t>
            </a:r>
            <a:endParaRPr lang="en-US" sz="3200" b="1" dirty="0">
              <a:latin typeface="Contrail One"/>
              <a:ea typeface="Calibri"/>
              <a:cs typeface="Arial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B13DF495-F733-278F-24D9-B6B5113B308F}"/>
              </a:ext>
            </a:extLst>
          </p:cNvPr>
          <p:cNvSpPr txBox="1"/>
          <p:nvPr/>
        </p:nvSpPr>
        <p:spPr>
          <a:xfrm>
            <a:off x="17151154" y="9201150"/>
            <a:ext cx="368692" cy="52803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4339"/>
              </a:lnSpc>
              <a:spcBef>
                <a:spcPct val="0"/>
              </a:spcBef>
            </a:pPr>
            <a:r>
              <a:rPr lang="en-US" sz="3050" dirty="0">
                <a:solidFill>
                  <a:srgbClr val="7A927E"/>
                </a:solidFill>
                <a:latin typeface="Contrail One"/>
                <a:ea typeface="Contrail One"/>
                <a:cs typeface="Contrail One"/>
              </a:rPr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2682803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7DDC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90AA9C1-C466-2758-04F8-23321EEB48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8">
            <a:extLst>
              <a:ext uri="{FF2B5EF4-FFF2-40B4-BE49-F238E27FC236}">
                <a16:creationId xmlns:a16="http://schemas.microsoft.com/office/drawing/2014/main" id="{1CF5E18F-FE8A-440B-EAC0-9D62183CC363}"/>
              </a:ext>
            </a:extLst>
          </p:cNvPr>
          <p:cNvSpPr txBox="1"/>
          <p:nvPr/>
        </p:nvSpPr>
        <p:spPr>
          <a:xfrm>
            <a:off x="17151154" y="9201150"/>
            <a:ext cx="368692" cy="52803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4339"/>
              </a:lnSpc>
              <a:spcBef>
                <a:spcPct val="0"/>
              </a:spcBef>
            </a:pPr>
            <a:r>
              <a:rPr lang="en-US" sz="3050" dirty="0">
                <a:solidFill>
                  <a:srgbClr val="7A927E"/>
                </a:solidFill>
                <a:latin typeface="Contrail One"/>
                <a:ea typeface="Contrail One"/>
                <a:cs typeface="Contrail One"/>
              </a:rPr>
              <a:t>13</a:t>
            </a:r>
          </a:p>
        </p:txBody>
      </p:sp>
      <p:pic>
        <p:nvPicPr>
          <p:cNvPr id="5" name="Image 4" descr="Une image contenant texte, capture d’écran, ligne, Police&#10;&#10;Le contenu généré par l’IA peut être incorrect.">
            <a:extLst>
              <a:ext uri="{FF2B5EF4-FFF2-40B4-BE49-F238E27FC236}">
                <a16:creationId xmlns:a16="http://schemas.microsoft.com/office/drawing/2014/main" id="{2DB6A4FA-0B3B-FC79-A064-C408D546DA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" y="6021"/>
            <a:ext cx="18436444" cy="10274958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ADBA02E9-7C06-716D-66D7-98FFA45191D0}"/>
              </a:ext>
            </a:extLst>
          </p:cNvPr>
          <p:cNvSpPr txBox="1"/>
          <p:nvPr/>
        </p:nvSpPr>
        <p:spPr>
          <a:xfrm>
            <a:off x="16398815" y="9465334"/>
            <a:ext cx="1104182" cy="5616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050">
                <a:solidFill>
                  <a:srgbClr val="7A927E"/>
                </a:solidFill>
                <a:latin typeface="Contrail One"/>
              </a:rPr>
              <a:t>15</a:t>
            </a:r>
            <a:r>
              <a:rPr lang="fr-FR" sz="3050">
                <a:latin typeface="Contrail One"/>
              </a:rPr>
              <a:t>​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93859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7DDC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F81D8DB-960F-F2F2-B854-AE0EBC8C0D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8">
            <a:extLst>
              <a:ext uri="{FF2B5EF4-FFF2-40B4-BE49-F238E27FC236}">
                <a16:creationId xmlns:a16="http://schemas.microsoft.com/office/drawing/2014/main" id="{61D66B85-C9E2-0FAB-F5B8-EE8F49F83CDC}"/>
              </a:ext>
            </a:extLst>
          </p:cNvPr>
          <p:cNvSpPr txBox="1"/>
          <p:nvPr/>
        </p:nvSpPr>
        <p:spPr>
          <a:xfrm>
            <a:off x="17151154" y="9201150"/>
            <a:ext cx="368692" cy="52803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4339"/>
              </a:lnSpc>
              <a:spcBef>
                <a:spcPct val="0"/>
              </a:spcBef>
            </a:pPr>
            <a:r>
              <a:rPr lang="en-US" sz="3050" dirty="0">
                <a:solidFill>
                  <a:srgbClr val="7A927E"/>
                </a:solidFill>
                <a:latin typeface="Contrail One"/>
                <a:ea typeface="Contrail One"/>
                <a:cs typeface="Contrail One"/>
              </a:rPr>
              <a:t>13</a:t>
            </a:r>
          </a:p>
        </p:txBody>
      </p:sp>
      <p:pic>
        <p:nvPicPr>
          <p:cNvPr id="2" name="Image 1" descr="Une image contenant texte, capture d’écran, ligne, nombre&#10;&#10;Le contenu généré par l’IA peut être incorrect.">
            <a:extLst>
              <a:ext uri="{FF2B5EF4-FFF2-40B4-BE49-F238E27FC236}">
                <a16:creationId xmlns:a16="http://schemas.microsoft.com/office/drawing/2014/main" id="{D4BA0FE1-8210-5C13-A6AB-E741DDEEAC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8" y="9976"/>
            <a:ext cx="18285483" cy="10267050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2E972CDB-070E-E4B2-2EDB-CC9CAB4BD65B}"/>
              </a:ext>
            </a:extLst>
          </p:cNvPr>
          <p:cNvSpPr txBox="1"/>
          <p:nvPr/>
        </p:nvSpPr>
        <p:spPr>
          <a:xfrm>
            <a:off x="16937966" y="9443768"/>
            <a:ext cx="759125" cy="5616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050" dirty="0">
                <a:solidFill>
                  <a:srgbClr val="7A927E"/>
                </a:solidFill>
                <a:latin typeface="Contrail One"/>
              </a:rPr>
              <a:t>17</a:t>
            </a:r>
            <a:endParaRPr lang="fr-FR" sz="3050" dirty="0">
              <a:latin typeface="Contrail One"/>
            </a:endParaRPr>
          </a:p>
        </p:txBody>
      </p:sp>
    </p:spTree>
    <p:extLst>
      <p:ext uri="{BB962C8B-B14F-4D97-AF65-F5344CB8AC3E}">
        <p14:creationId xmlns:p14="http://schemas.microsoft.com/office/powerpoint/2010/main" val="3174012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7DDC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82D458D-8C28-C25C-E242-951C78EEB1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8">
            <a:extLst>
              <a:ext uri="{FF2B5EF4-FFF2-40B4-BE49-F238E27FC236}">
                <a16:creationId xmlns:a16="http://schemas.microsoft.com/office/drawing/2014/main" id="{46FD07D9-C859-D70F-B98E-A9FF839E6421}"/>
              </a:ext>
            </a:extLst>
          </p:cNvPr>
          <p:cNvSpPr txBox="1"/>
          <p:nvPr/>
        </p:nvSpPr>
        <p:spPr>
          <a:xfrm>
            <a:off x="17151154" y="9201150"/>
            <a:ext cx="368692" cy="52803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4339"/>
              </a:lnSpc>
              <a:spcBef>
                <a:spcPct val="0"/>
              </a:spcBef>
            </a:pPr>
            <a:r>
              <a:rPr lang="en-US" sz="3050" dirty="0">
                <a:solidFill>
                  <a:srgbClr val="7A927E"/>
                </a:solidFill>
                <a:latin typeface="Contrail One"/>
                <a:ea typeface="Contrail One"/>
                <a:cs typeface="Contrail One"/>
              </a:rPr>
              <a:t>13</a:t>
            </a:r>
          </a:p>
        </p:txBody>
      </p:sp>
      <p:pic>
        <p:nvPicPr>
          <p:cNvPr id="2" name="Image 1" descr="Une image contenant texte, capture d’écran, ligne, nombre&#10;&#10;Le contenu généré par l’IA peut être incorrect.">
            <a:extLst>
              <a:ext uri="{FF2B5EF4-FFF2-40B4-BE49-F238E27FC236}">
                <a16:creationId xmlns:a16="http://schemas.microsoft.com/office/drawing/2014/main" id="{E87B7B60-EA32-7BA8-3E24-660F260B8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8" y="-7997"/>
            <a:ext cx="18458011" cy="10302993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0E7CC3A8-A81E-AE46-E443-91FD854E719B}"/>
              </a:ext>
            </a:extLst>
          </p:cNvPr>
          <p:cNvSpPr txBox="1"/>
          <p:nvPr/>
        </p:nvSpPr>
        <p:spPr>
          <a:xfrm>
            <a:off x="17196758" y="9206542"/>
            <a:ext cx="608163" cy="5616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050" dirty="0">
                <a:solidFill>
                  <a:srgbClr val="7A927E"/>
                </a:solidFill>
                <a:latin typeface="Contrail One"/>
              </a:rPr>
              <a:t>18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39111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7DDC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AA0A9A8-77C5-8DFE-40B6-1872EA30FA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8">
            <a:extLst>
              <a:ext uri="{FF2B5EF4-FFF2-40B4-BE49-F238E27FC236}">
                <a16:creationId xmlns:a16="http://schemas.microsoft.com/office/drawing/2014/main" id="{F631EC72-F978-1622-741F-40321932CD85}"/>
              </a:ext>
            </a:extLst>
          </p:cNvPr>
          <p:cNvSpPr txBox="1"/>
          <p:nvPr/>
        </p:nvSpPr>
        <p:spPr>
          <a:xfrm>
            <a:off x="17151154" y="9201150"/>
            <a:ext cx="368692" cy="52803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4339"/>
              </a:lnSpc>
              <a:spcBef>
                <a:spcPct val="0"/>
              </a:spcBef>
            </a:pPr>
            <a:r>
              <a:rPr lang="en-US" sz="3050" dirty="0">
                <a:solidFill>
                  <a:srgbClr val="7A927E"/>
                </a:solidFill>
                <a:latin typeface="Contrail One"/>
                <a:ea typeface="Contrail One"/>
                <a:cs typeface="Contrail One"/>
              </a:rPr>
              <a:t>19</a:t>
            </a:r>
          </a:p>
        </p:txBody>
      </p:sp>
      <p:pic>
        <p:nvPicPr>
          <p:cNvPr id="3" name="Image 2" descr="Une image contenant texte, capture d’écran, ligne, nombre&#10;&#10;Le contenu généré par l’IA peut être incorrect.">
            <a:extLst>
              <a:ext uri="{FF2B5EF4-FFF2-40B4-BE49-F238E27FC236}">
                <a16:creationId xmlns:a16="http://schemas.microsoft.com/office/drawing/2014/main" id="{FB142093-E935-F98A-2D8B-9AA8C0F85B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8" y="-1797"/>
            <a:ext cx="16775861" cy="10592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416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7DDC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E73E158-7E0E-ADB3-A08D-C4D41A1EFB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>
            <a:extLst>
              <a:ext uri="{FF2B5EF4-FFF2-40B4-BE49-F238E27FC236}">
                <a16:creationId xmlns:a16="http://schemas.microsoft.com/office/drawing/2014/main" id="{BC41FC6B-F891-8C89-D725-C61503204321}"/>
              </a:ext>
            </a:extLst>
          </p:cNvPr>
          <p:cNvSpPr txBox="1"/>
          <p:nvPr/>
        </p:nvSpPr>
        <p:spPr>
          <a:xfrm>
            <a:off x="17226496" y="9201150"/>
            <a:ext cx="218008" cy="551433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4339"/>
              </a:lnSpc>
              <a:spcBef>
                <a:spcPct val="0"/>
              </a:spcBef>
            </a:pPr>
            <a:r>
              <a:rPr lang="en-US" sz="3600" dirty="0">
                <a:solidFill>
                  <a:srgbClr val="7A927E"/>
                </a:solidFill>
                <a:latin typeface="Contrail One"/>
                <a:ea typeface="Contrail One"/>
                <a:cs typeface="Contrail One"/>
              </a:rPr>
              <a:t>2</a:t>
            </a:r>
          </a:p>
        </p:txBody>
      </p:sp>
      <p:grpSp>
        <p:nvGrpSpPr>
          <p:cNvPr id="12" name="Group 2">
            <a:extLst>
              <a:ext uri="{FF2B5EF4-FFF2-40B4-BE49-F238E27FC236}">
                <a16:creationId xmlns:a16="http://schemas.microsoft.com/office/drawing/2014/main" id="{393DA1F6-5E70-A453-5123-AA9DDCEFF6D7}"/>
              </a:ext>
            </a:extLst>
          </p:cNvPr>
          <p:cNvGrpSpPr/>
          <p:nvPr/>
        </p:nvGrpSpPr>
        <p:grpSpPr>
          <a:xfrm>
            <a:off x="6753289" y="200796"/>
            <a:ext cx="3465119" cy="916207"/>
            <a:chOff x="0" y="-38100"/>
            <a:chExt cx="3559477" cy="394664"/>
          </a:xfrm>
        </p:grpSpPr>
        <p:sp>
          <p:nvSpPr>
            <p:cNvPr id="10" name="Freeform 3">
              <a:extLst>
                <a:ext uri="{FF2B5EF4-FFF2-40B4-BE49-F238E27FC236}">
                  <a16:creationId xmlns:a16="http://schemas.microsoft.com/office/drawing/2014/main" id="{ABF5763D-C0B0-AC5C-E9B4-84811FCCDB99}"/>
                </a:ext>
              </a:extLst>
            </p:cNvPr>
            <p:cNvSpPr/>
            <p:nvPr/>
          </p:nvSpPr>
          <p:spPr>
            <a:xfrm>
              <a:off x="0" y="0"/>
              <a:ext cx="3559477" cy="356564"/>
            </a:xfrm>
            <a:custGeom>
              <a:avLst/>
              <a:gdLst/>
              <a:ahLst/>
              <a:cxnLst/>
              <a:rect l="l" t="t" r="r" b="b"/>
              <a:pathLst>
                <a:path w="3559477" h="356564">
                  <a:moveTo>
                    <a:pt x="0" y="0"/>
                  </a:moveTo>
                  <a:lnTo>
                    <a:pt x="3559477" y="0"/>
                  </a:lnTo>
                  <a:lnTo>
                    <a:pt x="3559477" y="356564"/>
                  </a:lnTo>
                  <a:lnTo>
                    <a:pt x="0" y="356564"/>
                  </a:lnTo>
                  <a:close/>
                </a:path>
              </a:pathLst>
            </a:custGeom>
            <a:solidFill>
              <a:srgbClr val="7A927E"/>
            </a:solidFill>
          </p:spPr>
        </p:sp>
        <p:sp>
          <p:nvSpPr>
            <p:cNvPr id="11" name="TextBox 4">
              <a:extLst>
                <a:ext uri="{FF2B5EF4-FFF2-40B4-BE49-F238E27FC236}">
                  <a16:creationId xmlns:a16="http://schemas.microsoft.com/office/drawing/2014/main" id="{59434786-A3F3-B015-46AD-1FAE7E16FF7A}"/>
                </a:ext>
              </a:extLst>
            </p:cNvPr>
            <p:cNvSpPr txBox="1"/>
            <p:nvPr/>
          </p:nvSpPr>
          <p:spPr>
            <a:xfrm>
              <a:off x="0" y="-38100"/>
              <a:ext cx="3559476" cy="3946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 sz="3600"/>
            </a:p>
          </p:txBody>
        </p:sp>
      </p:grpSp>
      <p:sp>
        <p:nvSpPr>
          <p:cNvPr id="3" name="TextBox 3">
            <a:extLst>
              <a:ext uri="{FF2B5EF4-FFF2-40B4-BE49-F238E27FC236}">
                <a16:creationId xmlns:a16="http://schemas.microsoft.com/office/drawing/2014/main" id="{C49A715E-957A-F2F6-486F-C4380796FA59}"/>
              </a:ext>
            </a:extLst>
          </p:cNvPr>
          <p:cNvSpPr txBox="1"/>
          <p:nvPr/>
        </p:nvSpPr>
        <p:spPr>
          <a:xfrm>
            <a:off x="7134791" y="435739"/>
            <a:ext cx="10280783" cy="13655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459"/>
              </a:lnSpc>
            </a:pPr>
            <a:r>
              <a:rPr lang="en-US" sz="3600" dirty="0">
                <a:latin typeface="Contrail One"/>
                <a:cs typeface="Arial"/>
              </a:rPr>
              <a:t>SOMMAIRE</a:t>
            </a:r>
          </a:p>
          <a:p>
            <a:pPr algn="l">
              <a:lnSpc>
                <a:spcPts val="5459"/>
              </a:lnSpc>
            </a:pPr>
            <a:endParaRPr lang="en-US" sz="3600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grpSp>
        <p:nvGrpSpPr>
          <p:cNvPr id="8" name="Group 2">
            <a:extLst>
              <a:ext uri="{FF2B5EF4-FFF2-40B4-BE49-F238E27FC236}">
                <a16:creationId xmlns:a16="http://schemas.microsoft.com/office/drawing/2014/main" id="{3D45D966-374B-06AE-E880-A8396DAAD47E}"/>
              </a:ext>
            </a:extLst>
          </p:cNvPr>
          <p:cNvGrpSpPr/>
          <p:nvPr/>
        </p:nvGrpSpPr>
        <p:grpSpPr>
          <a:xfrm>
            <a:off x="1298519" y="1668724"/>
            <a:ext cx="3594515" cy="678981"/>
            <a:chOff x="0" y="-38100"/>
            <a:chExt cx="3559477" cy="394664"/>
          </a:xfrm>
        </p:grpSpPr>
        <p:sp>
          <p:nvSpPr>
            <p:cNvPr id="6" name="Freeform 3">
              <a:extLst>
                <a:ext uri="{FF2B5EF4-FFF2-40B4-BE49-F238E27FC236}">
                  <a16:creationId xmlns:a16="http://schemas.microsoft.com/office/drawing/2014/main" id="{330F1EA8-AD48-7A63-5EAE-3A84CA378247}"/>
                </a:ext>
              </a:extLst>
            </p:cNvPr>
            <p:cNvSpPr/>
            <p:nvPr/>
          </p:nvSpPr>
          <p:spPr>
            <a:xfrm>
              <a:off x="0" y="0"/>
              <a:ext cx="3559477" cy="356564"/>
            </a:xfrm>
            <a:custGeom>
              <a:avLst/>
              <a:gdLst/>
              <a:ahLst/>
              <a:cxnLst/>
              <a:rect l="l" t="t" r="r" b="b"/>
              <a:pathLst>
                <a:path w="3559477" h="356564">
                  <a:moveTo>
                    <a:pt x="0" y="0"/>
                  </a:moveTo>
                  <a:lnTo>
                    <a:pt x="3559477" y="0"/>
                  </a:lnTo>
                  <a:lnTo>
                    <a:pt x="3559477" y="356564"/>
                  </a:lnTo>
                  <a:lnTo>
                    <a:pt x="0" y="356564"/>
                  </a:lnTo>
                  <a:close/>
                </a:path>
              </a:pathLst>
            </a:custGeom>
            <a:solidFill>
              <a:srgbClr val="7A927E"/>
            </a:solidFill>
          </p:spPr>
        </p:sp>
        <p:sp>
          <p:nvSpPr>
            <p:cNvPr id="7" name="TextBox 4">
              <a:extLst>
                <a:ext uri="{FF2B5EF4-FFF2-40B4-BE49-F238E27FC236}">
                  <a16:creationId xmlns:a16="http://schemas.microsoft.com/office/drawing/2014/main" id="{E6672819-9DEC-2B8A-ABE5-456EF73B33F9}"/>
                </a:ext>
              </a:extLst>
            </p:cNvPr>
            <p:cNvSpPr txBox="1"/>
            <p:nvPr/>
          </p:nvSpPr>
          <p:spPr>
            <a:xfrm>
              <a:off x="0" y="-38100"/>
              <a:ext cx="3559476" cy="3946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 sz="3600"/>
            </a:p>
          </p:txBody>
        </p:sp>
      </p:grpSp>
      <p:sp>
        <p:nvSpPr>
          <p:cNvPr id="13" name="TextBox 3">
            <a:extLst>
              <a:ext uri="{FF2B5EF4-FFF2-40B4-BE49-F238E27FC236}">
                <a16:creationId xmlns:a16="http://schemas.microsoft.com/office/drawing/2014/main" id="{6B137C0B-11A8-D89D-28EB-7F5E52D2AE84}"/>
              </a:ext>
            </a:extLst>
          </p:cNvPr>
          <p:cNvSpPr txBox="1"/>
          <p:nvPr/>
        </p:nvSpPr>
        <p:spPr>
          <a:xfrm>
            <a:off x="1290394" y="1665002"/>
            <a:ext cx="10280783" cy="13655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459"/>
              </a:lnSpc>
            </a:pPr>
            <a:r>
              <a:rPr lang="en-US" sz="3600" b="1" dirty="0">
                <a:solidFill>
                  <a:srgbClr val="000000"/>
                </a:solidFill>
                <a:latin typeface="Contrail One"/>
                <a:cs typeface="Arial"/>
                <a:sym typeface="Anton"/>
              </a:rPr>
              <a:t>I. </a:t>
            </a:r>
            <a:r>
              <a:rPr lang="en-US" sz="3600" b="1" u="sng" dirty="0">
                <a:solidFill>
                  <a:srgbClr val="000000"/>
                </a:solidFill>
                <a:latin typeface="Contrail One"/>
                <a:cs typeface="Arial"/>
                <a:sym typeface="Anton"/>
              </a:rPr>
              <a:t>INTRODUCTION</a:t>
            </a:r>
            <a:endParaRPr lang="en-US" sz="3600" b="1" u="sng">
              <a:latin typeface="Contrail One"/>
              <a:cs typeface="Arial"/>
            </a:endParaRPr>
          </a:p>
          <a:p>
            <a:pPr algn="l">
              <a:lnSpc>
                <a:spcPts val="5459"/>
              </a:lnSpc>
            </a:pPr>
            <a:endParaRPr lang="en-US" sz="3600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grpSp>
        <p:nvGrpSpPr>
          <p:cNvPr id="17" name="Group 2">
            <a:extLst>
              <a:ext uri="{FF2B5EF4-FFF2-40B4-BE49-F238E27FC236}">
                <a16:creationId xmlns:a16="http://schemas.microsoft.com/office/drawing/2014/main" id="{DBCD1210-490F-5C83-DDF1-CE92AF3B880A}"/>
              </a:ext>
            </a:extLst>
          </p:cNvPr>
          <p:cNvGrpSpPr/>
          <p:nvPr/>
        </p:nvGrpSpPr>
        <p:grpSpPr>
          <a:xfrm>
            <a:off x="1275515" y="2573060"/>
            <a:ext cx="7541099" cy="657414"/>
            <a:chOff x="0" y="-38100"/>
            <a:chExt cx="3559477" cy="394664"/>
          </a:xfrm>
        </p:grpSpPr>
        <p:sp>
          <p:nvSpPr>
            <p:cNvPr id="15" name="Freeform 3">
              <a:extLst>
                <a:ext uri="{FF2B5EF4-FFF2-40B4-BE49-F238E27FC236}">
                  <a16:creationId xmlns:a16="http://schemas.microsoft.com/office/drawing/2014/main" id="{8D4ABC42-BA45-A04C-B684-7E46775C580A}"/>
                </a:ext>
              </a:extLst>
            </p:cNvPr>
            <p:cNvSpPr/>
            <p:nvPr/>
          </p:nvSpPr>
          <p:spPr>
            <a:xfrm>
              <a:off x="0" y="0"/>
              <a:ext cx="3559477" cy="356564"/>
            </a:xfrm>
            <a:custGeom>
              <a:avLst/>
              <a:gdLst/>
              <a:ahLst/>
              <a:cxnLst/>
              <a:rect l="l" t="t" r="r" b="b"/>
              <a:pathLst>
                <a:path w="3559477" h="356564">
                  <a:moveTo>
                    <a:pt x="0" y="0"/>
                  </a:moveTo>
                  <a:lnTo>
                    <a:pt x="3559477" y="0"/>
                  </a:lnTo>
                  <a:lnTo>
                    <a:pt x="3559477" y="356564"/>
                  </a:lnTo>
                  <a:lnTo>
                    <a:pt x="0" y="356564"/>
                  </a:lnTo>
                  <a:close/>
                </a:path>
              </a:pathLst>
            </a:custGeom>
            <a:solidFill>
              <a:srgbClr val="7A927E"/>
            </a:solidFill>
          </p:spPr>
        </p:sp>
        <p:sp>
          <p:nvSpPr>
            <p:cNvPr id="16" name="TextBox 4">
              <a:extLst>
                <a:ext uri="{FF2B5EF4-FFF2-40B4-BE49-F238E27FC236}">
                  <a16:creationId xmlns:a16="http://schemas.microsoft.com/office/drawing/2014/main" id="{6FE3679B-645C-2A5E-FF37-4248F8A1C79A}"/>
                </a:ext>
              </a:extLst>
            </p:cNvPr>
            <p:cNvSpPr txBox="1"/>
            <p:nvPr/>
          </p:nvSpPr>
          <p:spPr>
            <a:xfrm>
              <a:off x="0" y="-38100"/>
              <a:ext cx="3559476" cy="3946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 sz="3600"/>
            </a:p>
          </p:txBody>
        </p:sp>
      </p:grpSp>
      <p:sp>
        <p:nvSpPr>
          <p:cNvPr id="19" name="TextBox 6">
            <a:extLst>
              <a:ext uri="{FF2B5EF4-FFF2-40B4-BE49-F238E27FC236}">
                <a16:creationId xmlns:a16="http://schemas.microsoft.com/office/drawing/2014/main" id="{889BB101-6D13-E935-BE3A-9482DAC35B45}"/>
              </a:ext>
            </a:extLst>
          </p:cNvPr>
          <p:cNvSpPr txBox="1"/>
          <p:nvPr/>
        </p:nvSpPr>
        <p:spPr>
          <a:xfrm>
            <a:off x="1233782" y="2574925"/>
            <a:ext cx="17158880" cy="6667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200" b="1" u="sng" dirty="0">
                <a:solidFill>
                  <a:srgbClr val="000000"/>
                </a:solidFill>
                <a:latin typeface="Contrail One"/>
                <a:ea typeface="Times New Roman Bold"/>
                <a:cs typeface="Times New Roman Bold"/>
                <a:sym typeface="Times New Roman Bold"/>
              </a:rPr>
              <a:t>II. LES DIFFERENTES PHASES  </a:t>
            </a:r>
            <a:endParaRPr lang="en-US" sz="3200" b="1" u="sng" dirty="0">
              <a:solidFill>
                <a:srgbClr val="000000"/>
              </a:solidFill>
              <a:latin typeface="Contrail One"/>
              <a:ea typeface="Times New Roman Bold"/>
              <a:cs typeface="Times New Roman Bold"/>
            </a:endParaRPr>
          </a:p>
        </p:txBody>
      </p:sp>
      <p:grpSp>
        <p:nvGrpSpPr>
          <p:cNvPr id="23" name="Group 2">
            <a:extLst>
              <a:ext uri="{FF2B5EF4-FFF2-40B4-BE49-F238E27FC236}">
                <a16:creationId xmlns:a16="http://schemas.microsoft.com/office/drawing/2014/main" id="{AEFA4530-5B59-218E-CD9D-7FD288CCD9B3}"/>
              </a:ext>
            </a:extLst>
          </p:cNvPr>
          <p:cNvGrpSpPr/>
          <p:nvPr/>
        </p:nvGrpSpPr>
        <p:grpSpPr>
          <a:xfrm>
            <a:off x="1232383" y="3500399"/>
            <a:ext cx="9654571" cy="678981"/>
            <a:chOff x="0" y="-38100"/>
            <a:chExt cx="3559477" cy="394664"/>
          </a:xfrm>
        </p:grpSpPr>
        <p:sp>
          <p:nvSpPr>
            <p:cNvPr id="21" name="Freeform 3">
              <a:extLst>
                <a:ext uri="{FF2B5EF4-FFF2-40B4-BE49-F238E27FC236}">
                  <a16:creationId xmlns:a16="http://schemas.microsoft.com/office/drawing/2014/main" id="{E5313868-583E-5AAC-5B92-B4800AEB2C70}"/>
                </a:ext>
              </a:extLst>
            </p:cNvPr>
            <p:cNvSpPr/>
            <p:nvPr/>
          </p:nvSpPr>
          <p:spPr>
            <a:xfrm>
              <a:off x="0" y="0"/>
              <a:ext cx="3559477" cy="356564"/>
            </a:xfrm>
            <a:custGeom>
              <a:avLst/>
              <a:gdLst/>
              <a:ahLst/>
              <a:cxnLst/>
              <a:rect l="l" t="t" r="r" b="b"/>
              <a:pathLst>
                <a:path w="3559477" h="356564">
                  <a:moveTo>
                    <a:pt x="0" y="0"/>
                  </a:moveTo>
                  <a:lnTo>
                    <a:pt x="3559477" y="0"/>
                  </a:lnTo>
                  <a:lnTo>
                    <a:pt x="3559477" y="356564"/>
                  </a:lnTo>
                  <a:lnTo>
                    <a:pt x="0" y="356564"/>
                  </a:lnTo>
                  <a:close/>
                </a:path>
              </a:pathLst>
            </a:custGeom>
            <a:solidFill>
              <a:srgbClr val="7A927E"/>
            </a:solidFill>
          </p:spPr>
        </p:sp>
        <p:sp>
          <p:nvSpPr>
            <p:cNvPr id="22" name="TextBox 4">
              <a:extLst>
                <a:ext uri="{FF2B5EF4-FFF2-40B4-BE49-F238E27FC236}">
                  <a16:creationId xmlns:a16="http://schemas.microsoft.com/office/drawing/2014/main" id="{C5289084-C7BA-6767-D63D-F2B4613E696B}"/>
                </a:ext>
              </a:extLst>
            </p:cNvPr>
            <p:cNvSpPr txBox="1"/>
            <p:nvPr/>
          </p:nvSpPr>
          <p:spPr>
            <a:xfrm>
              <a:off x="0" y="-38100"/>
              <a:ext cx="3559476" cy="3946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 sz="3600"/>
            </a:p>
          </p:txBody>
        </p:sp>
      </p:grpSp>
      <p:sp>
        <p:nvSpPr>
          <p:cNvPr id="25" name="TextBox 3">
            <a:extLst>
              <a:ext uri="{FF2B5EF4-FFF2-40B4-BE49-F238E27FC236}">
                <a16:creationId xmlns:a16="http://schemas.microsoft.com/office/drawing/2014/main" id="{85C224E3-565B-5B8B-EC90-52ADDD8C5327}"/>
              </a:ext>
            </a:extLst>
          </p:cNvPr>
          <p:cNvSpPr txBox="1"/>
          <p:nvPr/>
        </p:nvSpPr>
        <p:spPr>
          <a:xfrm>
            <a:off x="1268828" y="3519682"/>
            <a:ext cx="10280783" cy="13655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459"/>
              </a:lnSpc>
            </a:pPr>
            <a:r>
              <a:rPr lang="en-US" sz="3600" b="1" dirty="0">
                <a:solidFill>
                  <a:srgbClr val="000000"/>
                </a:solidFill>
                <a:latin typeface="Contrail One"/>
                <a:cs typeface="Arial"/>
                <a:sym typeface="Anton"/>
              </a:rPr>
              <a:t>III. </a:t>
            </a:r>
            <a:r>
              <a:rPr lang="en-US" sz="3600" b="1" u="sng" err="1">
                <a:solidFill>
                  <a:srgbClr val="000000"/>
                </a:solidFill>
                <a:latin typeface="Contrail One"/>
                <a:cs typeface="Arial"/>
                <a:sym typeface="Anton"/>
              </a:rPr>
              <a:t>L’architecture</a:t>
            </a:r>
            <a:r>
              <a:rPr lang="en-US" sz="3600" b="1" u="sng" dirty="0">
                <a:solidFill>
                  <a:srgbClr val="000000"/>
                </a:solidFill>
                <a:latin typeface="Contrail One"/>
                <a:cs typeface="Arial"/>
                <a:sym typeface="Anton"/>
              </a:rPr>
              <a:t> technique </a:t>
            </a:r>
            <a:r>
              <a:rPr lang="en-US" sz="3600" b="1" u="sng" err="1">
                <a:solidFill>
                  <a:srgbClr val="000000"/>
                </a:solidFill>
                <a:latin typeface="Contrail One"/>
                <a:cs typeface="Arial"/>
                <a:sym typeface="Anton"/>
              </a:rPr>
              <a:t>utilisée</a:t>
            </a:r>
            <a:r>
              <a:rPr lang="en-US" sz="3600" b="1" u="sng" dirty="0">
                <a:solidFill>
                  <a:srgbClr val="000000"/>
                </a:solidFill>
                <a:latin typeface="Contrail One"/>
                <a:cs typeface="Arial"/>
                <a:sym typeface="Anton"/>
              </a:rPr>
              <a:t> </a:t>
            </a:r>
            <a:endParaRPr lang="fr-FR" sz="3600" b="1" u="sng">
              <a:latin typeface="Contrail One"/>
            </a:endParaRPr>
          </a:p>
          <a:p>
            <a:pPr algn="l">
              <a:lnSpc>
                <a:spcPts val="5459"/>
              </a:lnSpc>
            </a:pPr>
            <a:endParaRPr lang="en-US" sz="3600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grpSp>
        <p:nvGrpSpPr>
          <p:cNvPr id="29" name="Group 2">
            <a:extLst>
              <a:ext uri="{FF2B5EF4-FFF2-40B4-BE49-F238E27FC236}">
                <a16:creationId xmlns:a16="http://schemas.microsoft.com/office/drawing/2014/main" id="{DCA40F78-BA14-2ADB-BFB5-977BFE34F755}"/>
              </a:ext>
            </a:extLst>
          </p:cNvPr>
          <p:cNvGrpSpPr/>
          <p:nvPr/>
        </p:nvGrpSpPr>
        <p:grpSpPr>
          <a:xfrm>
            <a:off x="1232383" y="4190514"/>
            <a:ext cx="10279986" cy="916206"/>
            <a:chOff x="0" y="-38100"/>
            <a:chExt cx="3559477" cy="394664"/>
          </a:xfrm>
        </p:grpSpPr>
        <p:sp>
          <p:nvSpPr>
            <p:cNvPr id="27" name="Freeform 3">
              <a:extLst>
                <a:ext uri="{FF2B5EF4-FFF2-40B4-BE49-F238E27FC236}">
                  <a16:creationId xmlns:a16="http://schemas.microsoft.com/office/drawing/2014/main" id="{6872F279-1D5C-9C7B-9771-FD23A4DF7D1F}"/>
                </a:ext>
              </a:extLst>
            </p:cNvPr>
            <p:cNvSpPr/>
            <p:nvPr/>
          </p:nvSpPr>
          <p:spPr>
            <a:xfrm>
              <a:off x="0" y="0"/>
              <a:ext cx="3559477" cy="356564"/>
            </a:xfrm>
            <a:custGeom>
              <a:avLst/>
              <a:gdLst/>
              <a:ahLst/>
              <a:cxnLst/>
              <a:rect l="l" t="t" r="r" b="b"/>
              <a:pathLst>
                <a:path w="3559477" h="356564">
                  <a:moveTo>
                    <a:pt x="0" y="0"/>
                  </a:moveTo>
                  <a:lnTo>
                    <a:pt x="3559477" y="0"/>
                  </a:lnTo>
                  <a:lnTo>
                    <a:pt x="3559477" y="356564"/>
                  </a:lnTo>
                  <a:lnTo>
                    <a:pt x="0" y="356564"/>
                  </a:lnTo>
                  <a:close/>
                </a:path>
              </a:pathLst>
            </a:custGeom>
            <a:solidFill>
              <a:srgbClr val="7A927E"/>
            </a:solidFill>
          </p:spPr>
        </p:sp>
        <p:sp>
          <p:nvSpPr>
            <p:cNvPr id="28" name="TextBox 4">
              <a:extLst>
                <a:ext uri="{FF2B5EF4-FFF2-40B4-BE49-F238E27FC236}">
                  <a16:creationId xmlns:a16="http://schemas.microsoft.com/office/drawing/2014/main" id="{B83278FF-70ED-4EBD-53E7-AF2660E6193D}"/>
                </a:ext>
              </a:extLst>
            </p:cNvPr>
            <p:cNvSpPr txBox="1"/>
            <p:nvPr/>
          </p:nvSpPr>
          <p:spPr>
            <a:xfrm>
              <a:off x="0" y="-38100"/>
              <a:ext cx="3559476" cy="3946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 sz="3600"/>
            </a:p>
          </p:txBody>
        </p:sp>
      </p:grpSp>
      <p:sp>
        <p:nvSpPr>
          <p:cNvPr id="31" name="TextBox 6">
            <a:extLst>
              <a:ext uri="{FF2B5EF4-FFF2-40B4-BE49-F238E27FC236}">
                <a16:creationId xmlns:a16="http://schemas.microsoft.com/office/drawing/2014/main" id="{1D64DF4B-3FC0-C69E-526E-3BD31ED52FE4}"/>
              </a:ext>
            </a:extLst>
          </p:cNvPr>
          <p:cNvSpPr txBox="1"/>
          <p:nvPr/>
        </p:nvSpPr>
        <p:spPr>
          <a:xfrm>
            <a:off x="1233782" y="4364905"/>
            <a:ext cx="17202012" cy="5539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sz="3600" b="1" u="sng" dirty="0">
                <a:solidFill>
                  <a:srgbClr val="000000"/>
                </a:solidFill>
                <a:latin typeface="Contrail One"/>
                <a:ea typeface="Times New Roman Bold"/>
                <a:cs typeface="Times New Roman Bold"/>
                <a:sym typeface="Times New Roman Bold"/>
              </a:rPr>
              <a:t>IV. LES MODELS CONEPTUELS UML UTILISES</a:t>
            </a:r>
            <a:endParaRPr lang="en-US" sz="3600" dirty="0">
              <a:solidFill>
                <a:srgbClr val="000000"/>
              </a:solidFill>
              <a:latin typeface="Contrail One"/>
              <a:ea typeface="Times New Roman Bold"/>
              <a:cs typeface="Times New Roman Bold"/>
              <a:sym typeface="Times New Roman Bold"/>
            </a:endParaRPr>
          </a:p>
        </p:txBody>
      </p:sp>
      <p:sp>
        <p:nvSpPr>
          <p:cNvPr id="32" name="TextBox 7">
            <a:extLst>
              <a:ext uri="{FF2B5EF4-FFF2-40B4-BE49-F238E27FC236}">
                <a16:creationId xmlns:a16="http://schemas.microsoft.com/office/drawing/2014/main" id="{07905FB5-E94E-71F0-010D-43992C7C0E16}"/>
              </a:ext>
            </a:extLst>
          </p:cNvPr>
          <p:cNvSpPr txBox="1"/>
          <p:nvPr/>
        </p:nvSpPr>
        <p:spPr>
          <a:xfrm>
            <a:off x="764062" y="5254128"/>
            <a:ext cx="9436776" cy="5389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4181"/>
              </a:lnSpc>
            </a:pPr>
            <a:r>
              <a:rPr lang="en-US" sz="3600" b="1" dirty="0">
                <a:solidFill>
                  <a:srgbClr val="000000"/>
                </a:solidFill>
                <a:latin typeface="Contrail One"/>
                <a:ea typeface="Times New Roman"/>
                <a:cs typeface="Arial"/>
                <a:sym typeface="Times New Roman"/>
              </a:rPr>
              <a:t>1) </a:t>
            </a:r>
            <a:r>
              <a:rPr lang="en-US" sz="3600" b="1" dirty="0" err="1">
                <a:solidFill>
                  <a:srgbClr val="000000"/>
                </a:solidFill>
                <a:latin typeface="Contrail One"/>
                <a:ea typeface="Times New Roman"/>
                <a:cs typeface="Arial"/>
                <a:sym typeface="Times New Roman"/>
              </a:rPr>
              <a:t>Diagramme</a:t>
            </a:r>
            <a:r>
              <a:rPr lang="en-US" sz="3600" b="1" dirty="0">
                <a:solidFill>
                  <a:srgbClr val="000000"/>
                </a:solidFill>
                <a:latin typeface="Contrail One"/>
                <a:ea typeface="Times New Roman"/>
                <a:cs typeface="Arial"/>
                <a:sym typeface="Times New Roman"/>
              </a:rPr>
              <a:t> de </a:t>
            </a:r>
            <a:r>
              <a:rPr lang="en-US" sz="3600" b="1" dirty="0" err="1">
                <a:solidFill>
                  <a:srgbClr val="000000"/>
                </a:solidFill>
                <a:latin typeface="Contrail One"/>
                <a:ea typeface="Times New Roman"/>
                <a:cs typeface="Arial"/>
                <a:sym typeface="Times New Roman"/>
              </a:rPr>
              <a:t>cas</a:t>
            </a:r>
            <a:r>
              <a:rPr lang="en-US" sz="3600" b="1" dirty="0">
                <a:solidFill>
                  <a:srgbClr val="000000"/>
                </a:solidFill>
                <a:latin typeface="Contrail One"/>
                <a:ea typeface="Times New Roman"/>
                <a:cs typeface="Arial"/>
                <a:sym typeface="Times New Roman"/>
              </a:rPr>
              <a:t> </a:t>
            </a:r>
            <a:r>
              <a:rPr lang="en-US" sz="3600" b="1" dirty="0" err="1">
                <a:solidFill>
                  <a:srgbClr val="000000"/>
                </a:solidFill>
                <a:latin typeface="Contrail One"/>
                <a:ea typeface="Times New Roman"/>
                <a:cs typeface="Arial"/>
                <a:sym typeface="Times New Roman"/>
              </a:rPr>
              <a:t>d’utilisation</a:t>
            </a:r>
            <a:endParaRPr lang="fr-FR" sz="3600" b="1" dirty="0">
              <a:latin typeface="Contrail One"/>
              <a:ea typeface="Calibri"/>
              <a:cs typeface="Calibri"/>
            </a:endParaRPr>
          </a:p>
        </p:txBody>
      </p:sp>
      <p:sp>
        <p:nvSpPr>
          <p:cNvPr id="34" name="TextBox 7">
            <a:extLst>
              <a:ext uri="{FF2B5EF4-FFF2-40B4-BE49-F238E27FC236}">
                <a16:creationId xmlns:a16="http://schemas.microsoft.com/office/drawing/2014/main" id="{C79A1341-084B-54AE-3C8E-6DACBEAFA27B}"/>
              </a:ext>
            </a:extLst>
          </p:cNvPr>
          <p:cNvSpPr txBox="1"/>
          <p:nvPr/>
        </p:nvSpPr>
        <p:spPr>
          <a:xfrm>
            <a:off x="138647" y="5771713"/>
            <a:ext cx="9436776" cy="21548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81"/>
              </a:lnSpc>
            </a:pPr>
            <a:r>
              <a:rPr lang="en-US" sz="3600" b="1" dirty="0">
                <a:solidFill>
                  <a:srgbClr val="000000"/>
                </a:solidFill>
                <a:latin typeface="Contrail One"/>
                <a:ea typeface="Times New Roman"/>
                <a:cs typeface="Arial"/>
                <a:sym typeface="Times New Roman"/>
              </a:rPr>
              <a:t>2) </a:t>
            </a:r>
            <a:r>
              <a:rPr lang="en-US" sz="3600" b="1" dirty="0" err="1">
                <a:solidFill>
                  <a:srgbClr val="000000"/>
                </a:solidFill>
                <a:latin typeface="Contrail One"/>
                <a:ea typeface="Times New Roman"/>
                <a:cs typeface="Arial"/>
                <a:sym typeface="Times New Roman"/>
              </a:rPr>
              <a:t>Diagramme</a:t>
            </a:r>
            <a:r>
              <a:rPr lang="en-US" sz="3600" b="1" dirty="0">
                <a:solidFill>
                  <a:srgbClr val="000000"/>
                </a:solidFill>
                <a:latin typeface="Contrail One"/>
                <a:ea typeface="Times New Roman"/>
                <a:cs typeface="Arial"/>
                <a:sym typeface="Times New Roman"/>
              </a:rPr>
              <a:t> des classes</a:t>
            </a:r>
            <a:endParaRPr lang="en-US" sz="3600" b="1" dirty="0">
              <a:solidFill>
                <a:srgbClr val="000000"/>
              </a:solidFill>
              <a:latin typeface="Contrail One"/>
              <a:ea typeface="Calibri"/>
              <a:cs typeface="Arial"/>
              <a:sym typeface="Times New Roman"/>
            </a:endParaRPr>
          </a:p>
          <a:p>
            <a:pPr algn="ctr">
              <a:lnSpc>
                <a:spcPts val="4181"/>
              </a:lnSpc>
            </a:pPr>
            <a:r>
              <a:rPr lang="en-US" sz="3600" b="1" dirty="0">
                <a:solidFill>
                  <a:srgbClr val="000000"/>
                </a:solidFill>
                <a:latin typeface="Contrail One"/>
                <a:ea typeface="Calibri"/>
                <a:cs typeface="Arial"/>
                <a:sym typeface="Times New Roman"/>
              </a:rPr>
              <a:t>             3) </a:t>
            </a:r>
            <a:r>
              <a:rPr lang="en-US" sz="3600" b="1" dirty="0" err="1">
                <a:solidFill>
                  <a:srgbClr val="000000"/>
                </a:solidFill>
                <a:latin typeface="Contrail One"/>
                <a:ea typeface="Calibri"/>
                <a:cs typeface="Arial"/>
                <a:sym typeface="Times New Roman"/>
              </a:rPr>
              <a:t>Diagramme</a:t>
            </a:r>
            <a:r>
              <a:rPr lang="en-US" sz="3600" b="1" dirty="0">
                <a:solidFill>
                  <a:srgbClr val="000000"/>
                </a:solidFill>
                <a:latin typeface="Contrail One"/>
                <a:ea typeface="Calibri"/>
                <a:cs typeface="Arial"/>
                <a:sym typeface="Times New Roman"/>
              </a:rPr>
              <a:t> de </a:t>
            </a:r>
            <a:r>
              <a:rPr lang="en-US" sz="3600" b="1" dirty="0" err="1">
                <a:solidFill>
                  <a:srgbClr val="000000"/>
                </a:solidFill>
                <a:latin typeface="Contrail One"/>
                <a:ea typeface="Calibri"/>
                <a:cs typeface="Arial"/>
                <a:sym typeface="Times New Roman"/>
              </a:rPr>
              <a:t>cas</a:t>
            </a:r>
            <a:r>
              <a:rPr lang="en-US" sz="3600" b="1" dirty="0">
                <a:solidFill>
                  <a:srgbClr val="000000"/>
                </a:solidFill>
                <a:latin typeface="Contrail One"/>
                <a:ea typeface="Calibri"/>
                <a:cs typeface="Arial"/>
                <a:sym typeface="Times New Roman"/>
              </a:rPr>
              <a:t> </a:t>
            </a:r>
            <a:r>
              <a:rPr lang="en-US" sz="3600" b="1" dirty="0" err="1">
                <a:solidFill>
                  <a:srgbClr val="000000"/>
                </a:solidFill>
                <a:latin typeface="Contrail One"/>
                <a:ea typeface="Calibri"/>
                <a:cs typeface="Arial"/>
                <a:sym typeface="Times New Roman"/>
              </a:rPr>
              <a:t>d’utilisation</a:t>
            </a:r>
            <a:endParaRPr lang="en-US" sz="3600" dirty="0" err="1">
              <a:solidFill>
                <a:srgbClr val="000000"/>
              </a:solidFill>
              <a:latin typeface="Contrail One"/>
              <a:ea typeface="Calibri"/>
              <a:cs typeface="Arial"/>
            </a:endParaRPr>
          </a:p>
          <a:p>
            <a:pPr algn="ctr">
              <a:lnSpc>
                <a:spcPts val="4181"/>
              </a:lnSpc>
            </a:pPr>
            <a:endParaRPr lang="en-US" sz="3600" b="1" dirty="0">
              <a:latin typeface="Contrail One"/>
              <a:ea typeface="Calibri"/>
              <a:cs typeface="Arial"/>
            </a:endParaRPr>
          </a:p>
          <a:p>
            <a:pPr algn="ctr">
              <a:lnSpc>
                <a:spcPts val="4181"/>
              </a:lnSpc>
            </a:pPr>
            <a:endParaRPr lang="en-US" sz="3600" b="1" dirty="0">
              <a:latin typeface="Contrail One"/>
              <a:ea typeface="Calibri"/>
              <a:cs typeface="Arial"/>
            </a:endParaRPr>
          </a:p>
        </p:txBody>
      </p:sp>
      <p:grpSp>
        <p:nvGrpSpPr>
          <p:cNvPr id="38" name="Group 20">
            <a:extLst>
              <a:ext uri="{FF2B5EF4-FFF2-40B4-BE49-F238E27FC236}">
                <a16:creationId xmlns:a16="http://schemas.microsoft.com/office/drawing/2014/main" id="{2BF9CEE3-7416-C362-43CA-C7C604A14B1A}"/>
              </a:ext>
            </a:extLst>
          </p:cNvPr>
          <p:cNvGrpSpPr/>
          <p:nvPr/>
        </p:nvGrpSpPr>
        <p:grpSpPr>
          <a:xfrm>
            <a:off x="1253949" y="6886269"/>
            <a:ext cx="15153905" cy="2964978"/>
            <a:chOff x="0" y="-38100"/>
            <a:chExt cx="3559476" cy="394664"/>
          </a:xfrm>
        </p:grpSpPr>
        <p:sp>
          <p:nvSpPr>
            <p:cNvPr id="36" name="Freeform 21">
              <a:extLst>
                <a:ext uri="{FF2B5EF4-FFF2-40B4-BE49-F238E27FC236}">
                  <a16:creationId xmlns:a16="http://schemas.microsoft.com/office/drawing/2014/main" id="{7DE5E1EE-C1F6-88B0-FD6D-647D4B8C82D2}"/>
                </a:ext>
              </a:extLst>
            </p:cNvPr>
            <p:cNvSpPr/>
            <p:nvPr/>
          </p:nvSpPr>
          <p:spPr>
            <a:xfrm>
              <a:off x="17654" y="-3238"/>
              <a:ext cx="3161881" cy="225925"/>
            </a:xfrm>
            <a:custGeom>
              <a:avLst/>
              <a:gdLst/>
              <a:ahLst/>
              <a:cxnLst/>
              <a:rect l="l" t="t" r="r" b="b"/>
              <a:pathLst>
                <a:path w="3559477" h="356564">
                  <a:moveTo>
                    <a:pt x="0" y="0"/>
                  </a:moveTo>
                  <a:lnTo>
                    <a:pt x="3559477" y="0"/>
                  </a:lnTo>
                  <a:lnTo>
                    <a:pt x="3559477" y="356564"/>
                  </a:lnTo>
                  <a:lnTo>
                    <a:pt x="0" y="356564"/>
                  </a:lnTo>
                  <a:close/>
                </a:path>
              </a:pathLst>
            </a:custGeom>
            <a:solidFill>
              <a:srgbClr val="7A927E"/>
            </a:solidFill>
          </p:spPr>
        </p:sp>
        <p:sp>
          <p:nvSpPr>
            <p:cNvPr id="37" name="TextBox 22">
              <a:extLst>
                <a:ext uri="{FF2B5EF4-FFF2-40B4-BE49-F238E27FC236}">
                  <a16:creationId xmlns:a16="http://schemas.microsoft.com/office/drawing/2014/main" id="{76F928F8-87C4-0705-DD24-1F43B1ECDA77}"/>
                </a:ext>
              </a:extLst>
            </p:cNvPr>
            <p:cNvSpPr txBox="1"/>
            <p:nvPr/>
          </p:nvSpPr>
          <p:spPr>
            <a:xfrm>
              <a:off x="0" y="-38100"/>
              <a:ext cx="3559476" cy="3946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 sz="3600"/>
            </a:p>
          </p:txBody>
        </p:sp>
      </p:grpSp>
      <p:sp>
        <p:nvSpPr>
          <p:cNvPr id="40" name="TextBox 23">
            <a:extLst>
              <a:ext uri="{FF2B5EF4-FFF2-40B4-BE49-F238E27FC236}">
                <a16:creationId xmlns:a16="http://schemas.microsoft.com/office/drawing/2014/main" id="{13BFF8DE-A222-8729-214D-A041BE02E71C}"/>
              </a:ext>
            </a:extLst>
          </p:cNvPr>
          <p:cNvSpPr txBox="1"/>
          <p:nvPr/>
        </p:nvSpPr>
        <p:spPr>
          <a:xfrm>
            <a:off x="1255348" y="7146925"/>
            <a:ext cx="12910371" cy="13917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200" b="1" u="sng" dirty="0">
                <a:solidFill>
                  <a:srgbClr val="000000"/>
                </a:solidFill>
                <a:latin typeface="Contrail One"/>
                <a:cs typeface="Arial"/>
                <a:sym typeface="Times New Roman Bold"/>
              </a:rPr>
              <a:t> V. Une description des </a:t>
            </a:r>
            <a:r>
              <a:rPr lang="en-US" sz="3200" b="1" u="sng" err="1">
                <a:solidFill>
                  <a:srgbClr val="000000"/>
                </a:solidFill>
                <a:latin typeface="Contrail One"/>
                <a:cs typeface="Arial"/>
                <a:sym typeface="Times New Roman Bold"/>
              </a:rPr>
              <a:t>fonctionnalités</a:t>
            </a:r>
            <a:r>
              <a:rPr lang="en-US" sz="3200" b="1" u="sng" dirty="0">
                <a:solidFill>
                  <a:srgbClr val="000000"/>
                </a:solidFill>
                <a:latin typeface="Contrail One"/>
                <a:cs typeface="Arial"/>
                <a:sym typeface="Times New Roman Bold"/>
              </a:rPr>
              <a:t> </a:t>
            </a:r>
            <a:r>
              <a:rPr lang="en-US" sz="3200" b="1" u="sng" err="1">
                <a:solidFill>
                  <a:srgbClr val="000000"/>
                </a:solidFill>
                <a:latin typeface="Contrail One"/>
                <a:cs typeface="Arial"/>
                <a:sym typeface="Times New Roman Bold"/>
              </a:rPr>
              <a:t>identifiées</a:t>
            </a:r>
            <a:r>
              <a:rPr lang="en-US" sz="3200" b="1" u="sng" dirty="0">
                <a:solidFill>
                  <a:srgbClr val="000000"/>
                </a:solidFill>
                <a:latin typeface="Contrail One"/>
                <a:cs typeface="Arial"/>
                <a:sym typeface="Times New Roman Bold"/>
              </a:rPr>
              <a:t> et </a:t>
            </a:r>
            <a:r>
              <a:rPr lang="en-US" sz="3200" b="1" u="sng" err="1">
                <a:solidFill>
                  <a:srgbClr val="000000"/>
                </a:solidFill>
                <a:latin typeface="Contrail One"/>
                <a:cs typeface="Arial"/>
                <a:sym typeface="Times New Roman Bold"/>
              </a:rPr>
              <a:t>implémentées</a:t>
            </a:r>
            <a:r>
              <a:rPr lang="en-US" sz="3200" b="1" u="sng" dirty="0">
                <a:solidFill>
                  <a:srgbClr val="000000"/>
                </a:solidFill>
                <a:latin typeface="Contrail One"/>
                <a:cs typeface="Arial"/>
                <a:sym typeface="Times New Roman Bold"/>
              </a:rPr>
              <a:t> par des captures </a:t>
            </a:r>
            <a:r>
              <a:rPr lang="en-US" sz="3200" b="1" u="sng" err="1">
                <a:solidFill>
                  <a:srgbClr val="000000"/>
                </a:solidFill>
                <a:latin typeface="Contrail One"/>
                <a:cs typeface="Arial"/>
                <a:sym typeface="Times New Roman Bold"/>
              </a:rPr>
              <a:t>d’écran</a:t>
            </a:r>
            <a:r>
              <a:rPr lang="en-US" sz="3200" b="1" u="sng" dirty="0">
                <a:solidFill>
                  <a:srgbClr val="000000"/>
                </a:solidFill>
                <a:latin typeface="Contrail One"/>
                <a:cs typeface="Arial"/>
                <a:sym typeface="Times New Roman Bold"/>
              </a:rPr>
              <a:t> </a:t>
            </a:r>
            <a:r>
              <a:rPr lang="en-US" sz="3200" b="1" u="sng" err="1">
                <a:solidFill>
                  <a:srgbClr val="000000"/>
                </a:solidFill>
                <a:latin typeface="Contrail One"/>
                <a:cs typeface="Arial"/>
                <a:sym typeface="Times New Roman Bold"/>
              </a:rPr>
              <a:t>portant</a:t>
            </a:r>
            <a:r>
              <a:rPr lang="en-US" sz="3200" b="1" u="sng" dirty="0">
                <a:solidFill>
                  <a:srgbClr val="000000"/>
                </a:solidFill>
                <a:latin typeface="Contrail One"/>
                <a:cs typeface="Arial"/>
                <a:sym typeface="Times New Roman Bold"/>
              </a:rPr>
              <a:t> </a:t>
            </a:r>
            <a:r>
              <a:rPr lang="en-US" sz="3200" b="1" u="sng" err="1">
                <a:solidFill>
                  <a:srgbClr val="000000"/>
                </a:solidFill>
                <a:latin typeface="Contrail One"/>
                <a:cs typeface="Arial"/>
                <a:sym typeface="Times New Roman Bold"/>
              </a:rPr>
              <a:t>individuellement</a:t>
            </a:r>
            <a:r>
              <a:rPr lang="en-US" sz="3200" b="1" u="sng" dirty="0">
                <a:solidFill>
                  <a:srgbClr val="000000"/>
                </a:solidFill>
                <a:latin typeface="Contrail One"/>
                <a:cs typeface="Arial"/>
                <a:sym typeface="Times New Roman Bold"/>
              </a:rPr>
              <a:t> des </a:t>
            </a:r>
            <a:r>
              <a:rPr lang="en-US" sz="3200" b="1" u="sng" err="1">
                <a:solidFill>
                  <a:srgbClr val="000000"/>
                </a:solidFill>
                <a:latin typeface="Contrail One"/>
                <a:cs typeface="Arial"/>
                <a:sym typeface="Times New Roman Bold"/>
              </a:rPr>
              <a:t>commentaires</a:t>
            </a:r>
            <a:r>
              <a:rPr lang="en-US" sz="3200" b="1" u="sng" dirty="0">
                <a:solidFill>
                  <a:srgbClr val="000000"/>
                </a:solidFill>
                <a:latin typeface="Contrail One"/>
                <a:cs typeface="Arial"/>
                <a:sym typeface="Times New Roman Bold"/>
              </a:rPr>
              <a:t> </a:t>
            </a:r>
            <a:r>
              <a:rPr lang="en-US" sz="3200" b="1" u="sng" err="1">
                <a:solidFill>
                  <a:srgbClr val="000000"/>
                </a:solidFill>
                <a:latin typeface="Contrail One"/>
                <a:cs typeface="Arial"/>
                <a:sym typeface="Times New Roman Bold"/>
              </a:rPr>
              <a:t>textuels</a:t>
            </a:r>
            <a:endParaRPr lang="en-US" sz="3200" b="1" u="sng">
              <a:latin typeface="Contrail One"/>
              <a:cs typeface="Arial"/>
            </a:endParaRPr>
          </a:p>
        </p:txBody>
      </p:sp>
      <p:grpSp>
        <p:nvGrpSpPr>
          <p:cNvPr id="14" name="Group 2">
            <a:extLst>
              <a:ext uri="{FF2B5EF4-FFF2-40B4-BE49-F238E27FC236}">
                <a16:creationId xmlns:a16="http://schemas.microsoft.com/office/drawing/2014/main" id="{E2D72C5A-62D0-E8F3-8E0F-35520F1EAC48}"/>
              </a:ext>
            </a:extLst>
          </p:cNvPr>
          <p:cNvGrpSpPr/>
          <p:nvPr/>
        </p:nvGrpSpPr>
        <p:grpSpPr>
          <a:xfrm>
            <a:off x="1297082" y="8870343"/>
            <a:ext cx="4176797" cy="873075"/>
            <a:chOff x="0" y="-38100"/>
            <a:chExt cx="3559477" cy="394664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07FB1C38-6B6F-D1F6-BEA5-F0473F7C493D}"/>
                </a:ext>
              </a:extLst>
            </p:cNvPr>
            <p:cNvSpPr/>
            <p:nvPr/>
          </p:nvSpPr>
          <p:spPr>
            <a:xfrm>
              <a:off x="0" y="0"/>
              <a:ext cx="3559477" cy="356564"/>
            </a:xfrm>
            <a:custGeom>
              <a:avLst/>
              <a:gdLst/>
              <a:ahLst/>
              <a:cxnLst/>
              <a:rect l="l" t="t" r="r" b="b"/>
              <a:pathLst>
                <a:path w="3559477" h="356564">
                  <a:moveTo>
                    <a:pt x="0" y="0"/>
                  </a:moveTo>
                  <a:lnTo>
                    <a:pt x="3559477" y="0"/>
                  </a:lnTo>
                  <a:lnTo>
                    <a:pt x="3559477" y="356564"/>
                  </a:lnTo>
                  <a:lnTo>
                    <a:pt x="0" y="356564"/>
                  </a:lnTo>
                  <a:close/>
                </a:path>
              </a:pathLst>
            </a:custGeom>
            <a:solidFill>
              <a:srgbClr val="7A927E"/>
            </a:solidFill>
          </p:spPr>
        </p:sp>
        <p:sp>
          <p:nvSpPr>
            <p:cNvPr id="9" name="TextBox 4">
              <a:extLst>
                <a:ext uri="{FF2B5EF4-FFF2-40B4-BE49-F238E27FC236}">
                  <a16:creationId xmlns:a16="http://schemas.microsoft.com/office/drawing/2014/main" id="{9160FF6D-2E4C-639D-6747-C5DD8C308107}"/>
                </a:ext>
              </a:extLst>
            </p:cNvPr>
            <p:cNvSpPr txBox="1"/>
            <p:nvPr/>
          </p:nvSpPr>
          <p:spPr>
            <a:xfrm>
              <a:off x="0" y="-38100"/>
              <a:ext cx="3559476" cy="3946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0" name="TextBox 3">
            <a:extLst>
              <a:ext uri="{FF2B5EF4-FFF2-40B4-BE49-F238E27FC236}">
                <a16:creationId xmlns:a16="http://schemas.microsoft.com/office/drawing/2014/main" id="{CC810864-67DC-3723-9C49-FA61F85DFB52}"/>
              </a:ext>
            </a:extLst>
          </p:cNvPr>
          <p:cNvSpPr txBox="1"/>
          <p:nvPr/>
        </p:nvSpPr>
        <p:spPr>
          <a:xfrm>
            <a:off x="1484489" y="8868060"/>
            <a:ext cx="10280783" cy="13655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459"/>
              </a:lnSpc>
            </a:pPr>
            <a:r>
              <a:rPr lang="en-US" sz="3200" b="1" u="sng" dirty="0">
                <a:solidFill>
                  <a:srgbClr val="000000"/>
                </a:solidFill>
                <a:latin typeface="Contrail One"/>
                <a:cs typeface="Arial"/>
                <a:sym typeface="Anton"/>
              </a:rPr>
              <a:t>VI. CONCLUSION</a:t>
            </a:r>
            <a:endParaRPr lang="en-US" sz="3200" b="1" u="sng">
              <a:latin typeface="Contrail One"/>
              <a:cs typeface="Arial"/>
            </a:endParaRPr>
          </a:p>
          <a:p>
            <a:pPr algn="l">
              <a:lnSpc>
                <a:spcPts val="5459"/>
              </a:lnSpc>
            </a:pPr>
            <a:endParaRPr lang="en-US" sz="3899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  <p:extLst>
      <p:ext uri="{BB962C8B-B14F-4D97-AF65-F5344CB8AC3E}">
        <p14:creationId xmlns:p14="http://schemas.microsoft.com/office/powerpoint/2010/main" val="2511691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3" grpId="0"/>
      <p:bldP spid="13" grpId="0"/>
      <p:bldP spid="19" grpId="0"/>
      <p:bldP spid="25" grpId="0"/>
      <p:bldP spid="31" grpId="0"/>
      <p:bldP spid="32" grpId="0"/>
      <p:bldP spid="34" grpId="0"/>
      <p:bldP spid="40" grpId="0"/>
      <p:bldP spid="2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7DDC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6397E4E-3181-9521-57A5-1768078473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256A7362-B7FB-A16A-17AB-CE6E401E9404}"/>
              </a:ext>
            </a:extLst>
          </p:cNvPr>
          <p:cNvGrpSpPr/>
          <p:nvPr/>
        </p:nvGrpSpPr>
        <p:grpSpPr>
          <a:xfrm>
            <a:off x="1814666" y="675249"/>
            <a:ext cx="13514891" cy="1498488"/>
            <a:chOff x="0" y="-38100"/>
            <a:chExt cx="3559477" cy="394664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49F48BA1-D9DF-BC3E-BFE8-48C6341B9100}"/>
                </a:ext>
              </a:extLst>
            </p:cNvPr>
            <p:cNvSpPr/>
            <p:nvPr/>
          </p:nvSpPr>
          <p:spPr>
            <a:xfrm>
              <a:off x="0" y="0"/>
              <a:ext cx="3559477" cy="356564"/>
            </a:xfrm>
            <a:custGeom>
              <a:avLst/>
              <a:gdLst/>
              <a:ahLst/>
              <a:cxnLst/>
              <a:rect l="l" t="t" r="r" b="b"/>
              <a:pathLst>
                <a:path w="3559477" h="356564">
                  <a:moveTo>
                    <a:pt x="0" y="0"/>
                  </a:moveTo>
                  <a:lnTo>
                    <a:pt x="3559477" y="0"/>
                  </a:lnTo>
                  <a:lnTo>
                    <a:pt x="3559477" y="356564"/>
                  </a:lnTo>
                  <a:lnTo>
                    <a:pt x="0" y="356564"/>
                  </a:lnTo>
                  <a:close/>
                </a:path>
              </a:pathLst>
            </a:custGeom>
            <a:solidFill>
              <a:srgbClr val="7A927E"/>
            </a:soli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7D68DEE5-2BD0-FAE5-9F69-7BB446AD1808}"/>
                </a:ext>
              </a:extLst>
            </p:cNvPr>
            <p:cNvSpPr txBox="1"/>
            <p:nvPr/>
          </p:nvSpPr>
          <p:spPr>
            <a:xfrm>
              <a:off x="0" y="-38100"/>
              <a:ext cx="3559476" cy="3946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TextBox 6">
            <a:extLst>
              <a:ext uri="{FF2B5EF4-FFF2-40B4-BE49-F238E27FC236}">
                <a16:creationId xmlns:a16="http://schemas.microsoft.com/office/drawing/2014/main" id="{C30F6C1B-5290-A2FF-5626-77D43CD537B6}"/>
              </a:ext>
            </a:extLst>
          </p:cNvPr>
          <p:cNvSpPr txBox="1"/>
          <p:nvPr/>
        </p:nvSpPr>
        <p:spPr>
          <a:xfrm>
            <a:off x="2010159" y="914339"/>
            <a:ext cx="17202012" cy="769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sz="5000" b="1" u="sng" dirty="0">
                <a:solidFill>
                  <a:srgbClr val="000000"/>
                </a:solidFill>
                <a:latin typeface="Contrail One"/>
                <a:ea typeface="Times New Roman Bold"/>
                <a:cs typeface="Times New Roman Bold"/>
                <a:sym typeface="Times New Roman Bold"/>
              </a:rPr>
              <a:t>IV. LES MODELS CONEPTUELS UML UTILISES (SUITE)</a:t>
            </a:r>
            <a:endParaRPr lang="en-US" sz="5000" dirty="0">
              <a:solidFill>
                <a:srgbClr val="000000"/>
              </a:solidFill>
              <a:latin typeface="Contrail One"/>
              <a:ea typeface="Times New Roman Bold"/>
              <a:cs typeface="Times New Roman Bold"/>
              <a:sym typeface="Times New Roman Bold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FA938611-8E47-7A16-0F80-BC595C11FCEB}"/>
              </a:ext>
            </a:extLst>
          </p:cNvPr>
          <p:cNvSpPr txBox="1"/>
          <p:nvPr/>
        </p:nvSpPr>
        <p:spPr>
          <a:xfrm>
            <a:off x="3114760" y="5383524"/>
            <a:ext cx="9436776" cy="5239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81"/>
              </a:lnSpc>
            </a:pPr>
            <a:r>
              <a:rPr lang="en-US" sz="3200" b="1" dirty="0">
                <a:solidFill>
                  <a:srgbClr val="000000"/>
                </a:solidFill>
                <a:latin typeface="Contrail One"/>
                <a:ea typeface="Times New Roman"/>
                <a:cs typeface="Arial"/>
                <a:sym typeface="Times New Roman"/>
              </a:rPr>
              <a:t>3) </a:t>
            </a:r>
            <a:r>
              <a:rPr lang="en-US" sz="3200" b="1" dirty="0" err="1">
                <a:solidFill>
                  <a:srgbClr val="000000"/>
                </a:solidFill>
                <a:latin typeface="Contrail One"/>
                <a:ea typeface="Times New Roman"/>
                <a:cs typeface="Arial"/>
                <a:sym typeface="Times New Roman"/>
              </a:rPr>
              <a:t>Diagramme</a:t>
            </a:r>
            <a:r>
              <a:rPr lang="en-US" sz="3200" b="1" dirty="0">
                <a:solidFill>
                  <a:srgbClr val="000000"/>
                </a:solidFill>
                <a:latin typeface="Contrail One"/>
                <a:ea typeface="Times New Roman"/>
                <a:cs typeface="Arial"/>
                <a:sym typeface="Times New Roman"/>
              </a:rPr>
              <a:t> des SEQUENCES</a:t>
            </a:r>
            <a:endParaRPr lang="en-US" sz="3200" b="1" dirty="0">
              <a:latin typeface="Contrail One"/>
              <a:ea typeface="Calibri"/>
              <a:cs typeface="Arial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61193392-0E18-4259-86FB-798E49354227}"/>
              </a:ext>
            </a:extLst>
          </p:cNvPr>
          <p:cNvSpPr txBox="1"/>
          <p:nvPr/>
        </p:nvSpPr>
        <p:spPr>
          <a:xfrm>
            <a:off x="17151154" y="9201150"/>
            <a:ext cx="368692" cy="52803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4339"/>
              </a:lnSpc>
              <a:spcBef>
                <a:spcPct val="0"/>
              </a:spcBef>
            </a:pPr>
            <a:r>
              <a:rPr lang="en-US" sz="3050" dirty="0">
                <a:solidFill>
                  <a:srgbClr val="7A927E"/>
                </a:solidFill>
                <a:latin typeface="Contrail One"/>
                <a:ea typeface="Contrail One"/>
                <a:cs typeface="Contrail One"/>
              </a:rPr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2120474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7DD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986047" y="819910"/>
            <a:ext cx="7027888" cy="1353827"/>
            <a:chOff x="0" y="0"/>
            <a:chExt cx="1850966" cy="35656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850966" cy="356564"/>
            </a:xfrm>
            <a:custGeom>
              <a:avLst/>
              <a:gdLst/>
              <a:ahLst/>
              <a:cxnLst/>
              <a:rect l="l" t="t" r="r" b="b"/>
              <a:pathLst>
                <a:path w="1850966" h="356564">
                  <a:moveTo>
                    <a:pt x="0" y="0"/>
                  </a:moveTo>
                  <a:lnTo>
                    <a:pt x="1850966" y="0"/>
                  </a:lnTo>
                  <a:lnTo>
                    <a:pt x="1850966" y="356564"/>
                  </a:lnTo>
                  <a:lnTo>
                    <a:pt x="0" y="356564"/>
                  </a:lnTo>
                  <a:close/>
                </a:path>
              </a:pathLst>
            </a:custGeom>
            <a:solidFill>
              <a:srgbClr val="7A927E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850966" cy="3946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814666" y="819910"/>
            <a:ext cx="13514887" cy="1353827"/>
            <a:chOff x="0" y="0"/>
            <a:chExt cx="3559476" cy="356564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3559477" cy="356564"/>
            </a:xfrm>
            <a:custGeom>
              <a:avLst/>
              <a:gdLst/>
              <a:ahLst/>
              <a:cxnLst/>
              <a:rect l="l" t="t" r="r" b="b"/>
              <a:pathLst>
                <a:path w="3559477" h="356564">
                  <a:moveTo>
                    <a:pt x="0" y="0"/>
                  </a:moveTo>
                  <a:lnTo>
                    <a:pt x="3559477" y="0"/>
                  </a:lnTo>
                  <a:lnTo>
                    <a:pt x="3559477" y="356564"/>
                  </a:lnTo>
                  <a:lnTo>
                    <a:pt x="0" y="356564"/>
                  </a:lnTo>
                  <a:close/>
                </a:path>
              </a:pathLst>
            </a:custGeom>
            <a:solidFill>
              <a:srgbClr val="7A927E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38100"/>
              <a:ext cx="3559476" cy="3946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2010159" y="828075"/>
            <a:ext cx="12910371" cy="13767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200" b="1" dirty="0">
                <a:solidFill>
                  <a:srgbClr val="000000"/>
                </a:solidFill>
                <a:latin typeface="Contrail One"/>
                <a:cs typeface="Arial"/>
                <a:sym typeface="Times New Roman Bold"/>
              </a:rPr>
              <a:t> V. Une description des </a:t>
            </a:r>
            <a:r>
              <a:rPr lang="en-US" sz="3200" b="1" dirty="0" err="1">
                <a:solidFill>
                  <a:srgbClr val="000000"/>
                </a:solidFill>
                <a:latin typeface="Contrail One"/>
                <a:cs typeface="Arial"/>
                <a:sym typeface="Times New Roman Bold"/>
              </a:rPr>
              <a:t>fonctionnalités</a:t>
            </a:r>
            <a:r>
              <a:rPr lang="en-US" sz="3200" b="1" dirty="0">
                <a:solidFill>
                  <a:srgbClr val="000000"/>
                </a:solidFill>
                <a:latin typeface="Contrail One"/>
                <a:cs typeface="Arial"/>
                <a:sym typeface="Times New Roman Bold"/>
              </a:rPr>
              <a:t> </a:t>
            </a:r>
            <a:r>
              <a:rPr lang="en-US" sz="3200" b="1" dirty="0" err="1">
                <a:solidFill>
                  <a:srgbClr val="000000"/>
                </a:solidFill>
                <a:latin typeface="Contrail One"/>
                <a:cs typeface="Arial"/>
                <a:sym typeface="Times New Roman Bold"/>
              </a:rPr>
              <a:t>identifiées</a:t>
            </a:r>
            <a:r>
              <a:rPr lang="en-US" sz="3200" b="1" dirty="0">
                <a:solidFill>
                  <a:srgbClr val="000000"/>
                </a:solidFill>
                <a:latin typeface="Contrail One"/>
                <a:cs typeface="Arial"/>
                <a:sym typeface="Times New Roman Bold"/>
              </a:rPr>
              <a:t> et </a:t>
            </a:r>
            <a:r>
              <a:rPr lang="en-US" sz="3200" b="1" dirty="0" err="1">
                <a:solidFill>
                  <a:srgbClr val="000000"/>
                </a:solidFill>
                <a:latin typeface="Contrail One"/>
                <a:cs typeface="Arial"/>
                <a:sym typeface="Times New Roman Bold"/>
              </a:rPr>
              <a:t>implémentées</a:t>
            </a:r>
            <a:r>
              <a:rPr lang="en-US" sz="3200" b="1" dirty="0">
                <a:solidFill>
                  <a:srgbClr val="000000"/>
                </a:solidFill>
                <a:latin typeface="Contrail One"/>
                <a:cs typeface="Arial"/>
                <a:sym typeface="Times New Roman Bold"/>
              </a:rPr>
              <a:t> par des captures </a:t>
            </a:r>
            <a:r>
              <a:rPr lang="en-US" sz="3200" b="1" dirty="0" err="1">
                <a:solidFill>
                  <a:srgbClr val="000000"/>
                </a:solidFill>
                <a:latin typeface="Contrail One"/>
                <a:cs typeface="Arial"/>
                <a:sym typeface="Times New Roman Bold"/>
              </a:rPr>
              <a:t>d’écran</a:t>
            </a:r>
            <a:r>
              <a:rPr lang="en-US" sz="3200" b="1" dirty="0">
                <a:solidFill>
                  <a:srgbClr val="000000"/>
                </a:solidFill>
                <a:latin typeface="Contrail One"/>
                <a:cs typeface="Arial"/>
                <a:sym typeface="Times New Roman Bold"/>
              </a:rPr>
              <a:t> </a:t>
            </a:r>
            <a:r>
              <a:rPr lang="en-US" sz="3200" b="1" dirty="0" err="1">
                <a:solidFill>
                  <a:srgbClr val="000000"/>
                </a:solidFill>
                <a:latin typeface="Contrail One"/>
                <a:cs typeface="Arial"/>
                <a:sym typeface="Times New Roman Bold"/>
              </a:rPr>
              <a:t>portant</a:t>
            </a:r>
            <a:r>
              <a:rPr lang="en-US" sz="3200" b="1" dirty="0">
                <a:solidFill>
                  <a:srgbClr val="000000"/>
                </a:solidFill>
                <a:latin typeface="Contrail One"/>
                <a:cs typeface="Arial"/>
                <a:sym typeface="Times New Roman Bold"/>
              </a:rPr>
              <a:t> </a:t>
            </a:r>
            <a:r>
              <a:rPr lang="en-US" sz="3200" b="1" dirty="0" err="1">
                <a:solidFill>
                  <a:srgbClr val="000000"/>
                </a:solidFill>
                <a:latin typeface="Contrail One"/>
                <a:cs typeface="Arial"/>
                <a:sym typeface="Times New Roman Bold"/>
              </a:rPr>
              <a:t>individuellement</a:t>
            </a:r>
            <a:r>
              <a:rPr lang="en-US" sz="3200" b="1" dirty="0">
                <a:solidFill>
                  <a:srgbClr val="000000"/>
                </a:solidFill>
                <a:latin typeface="Contrail One"/>
                <a:cs typeface="Arial"/>
                <a:sym typeface="Times New Roman Bold"/>
              </a:rPr>
              <a:t> des </a:t>
            </a:r>
            <a:r>
              <a:rPr lang="en-US" sz="3200" b="1" dirty="0" err="1">
                <a:solidFill>
                  <a:srgbClr val="000000"/>
                </a:solidFill>
                <a:latin typeface="Contrail One"/>
                <a:cs typeface="Arial"/>
                <a:sym typeface="Times New Roman Bold"/>
              </a:rPr>
              <a:t>commentaires</a:t>
            </a:r>
            <a:r>
              <a:rPr lang="en-US" sz="3200" b="1" dirty="0">
                <a:solidFill>
                  <a:srgbClr val="000000"/>
                </a:solidFill>
                <a:latin typeface="Contrail One"/>
                <a:cs typeface="Arial"/>
                <a:sym typeface="Times New Roman Bold"/>
              </a:rPr>
              <a:t> </a:t>
            </a:r>
            <a:r>
              <a:rPr lang="en-US" sz="3200" b="1" dirty="0" err="1">
                <a:solidFill>
                  <a:srgbClr val="000000"/>
                </a:solidFill>
                <a:latin typeface="Contrail One"/>
                <a:cs typeface="Arial"/>
                <a:sym typeface="Times New Roman Bold"/>
              </a:rPr>
              <a:t>textuels</a:t>
            </a:r>
            <a:endParaRPr lang="en-US" sz="3200" b="1" dirty="0" err="1">
              <a:latin typeface="Contrail One"/>
              <a:cs typeface="Arial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17151154" y="9201150"/>
            <a:ext cx="368692" cy="52803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4339"/>
              </a:lnSpc>
              <a:spcBef>
                <a:spcPct val="0"/>
              </a:spcBef>
            </a:pPr>
            <a:r>
              <a:rPr lang="en-US" sz="3050" dirty="0">
                <a:solidFill>
                  <a:srgbClr val="7A927E"/>
                </a:solidFill>
                <a:latin typeface="Contrail One"/>
                <a:ea typeface="Contrail One"/>
                <a:cs typeface="Contrail One"/>
              </a:rPr>
              <a:t>21</a:t>
            </a:r>
            <a:endParaRPr lang="en-US" sz="3099" dirty="0">
              <a:solidFill>
                <a:srgbClr val="7A927E"/>
              </a:solidFill>
              <a:latin typeface="Contrail One"/>
              <a:ea typeface="Contrail One"/>
              <a:cs typeface="Contrail One"/>
              <a:sym typeface="Contrail One"/>
            </a:endParaRP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BF7186A1-3AA8-8EC3-3601-3204301984FC}"/>
              </a:ext>
            </a:extLst>
          </p:cNvPr>
          <p:cNvSpPr txBox="1"/>
          <p:nvPr/>
        </p:nvSpPr>
        <p:spPr>
          <a:xfrm>
            <a:off x="3717985" y="5152126"/>
            <a:ext cx="9471803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dirty="0">
                <a:latin typeface="Contrail One"/>
                <a:cs typeface="Arial"/>
              </a:rPr>
              <a:t>Nous </a:t>
            </a:r>
            <a:r>
              <a:rPr lang="en-US" sz="3200" err="1">
                <a:latin typeface="Contrail One"/>
                <a:cs typeface="Arial"/>
              </a:rPr>
              <a:t>avons</a:t>
            </a:r>
            <a:r>
              <a:rPr lang="en-US" sz="3200" dirty="0">
                <a:latin typeface="Contrail One"/>
                <a:cs typeface="Arial"/>
              </a:rPr>
              <a:t> </a:t>
            </a:r>
            <a:r>
              <a:rPr lang="en-US" sz="3200" err="1">
                <a:latin typeface="Contrail One"/>
                <a:cs typeface="Arial"/>
              </a:rPr>
              <a:t>aussi</a:t>
            </a:r>
            <a:r>
              <a:rPr lang="en-US" sz="3200" dirty="0">
                <a:latin typeface="Contrail One"/>
                <a:cs typeface="Arial"/>
              </a:rPr>
              <a:t> la page </a:t>
            </a:r>
            <a:r>
              <a:rPr lang="en-US" sz="3200" err="1">
                <a:latin typeface="Contrail One"/>
                <a:cs typeface="Arial"/>
              </a:rPr>
              <a:t>d’authentification</a:t>
            </a:r>
            <a:r>
              <a:rPr lang="en-US" sz="3200" dirty="0">
                <a:latin typeface="Contrail One"/>
                <a:cs typeface="Arial"/>
              </a:rPr>
              <a:t> pour le </a:t>
            </a:r>
            <a:r>
              <a:rPr lang="en-US" sz="3200" err="1">
                <a:latin typeface="Contrail One"/>
                <a:cs typeface="Arial"/>
              </a:rPr>
              <a:t>membre</a:t>
            </a:r>
            <a:r>
              <a:rPr lang="en-US" sz="3200" dirty="0">
                <a:latin typeface="Contrail One"/>
                <a:cs typeface="Arial"/>
              </a:rPr>
              <a:t> de la </a:t>
            </a:r>
            <a:r>
              <a:rPr lang="en-US" sz="3200" err="1">
                <a:latin typeface="Contrail One"/>
                <a:cs typeface="Arial"/>
              </a:rPr>
              <a:t>dge</a:t>
            </a:r>
            <a:r>
              <a:rPr lang="en-US" sz="3200" dirty="0">
                <a:latin typeface="Contrail One"/>
                <a:cs typeface="Arial"/>
              </a:rPr>
              <a:t> , il </a:t>
            </a:r>
            <a:r>
              <a:rPr lang="en-US" sz="3200" err="1">
                <a:latin typeface="Contrail One"/>
                <a:cs typeface="Arial"/>
              </a:rPr>
              <a:t>joue</a:t>
            </a:r>
            <a:r>
              <a:rPr lang="en-US" sz="3200" dirty="0">
                <a:latin typeface="Contrail One"/>
                <a:cs typeface="Arial"/>
              </a:rPr>
              <a:t> le role d </a:t>
            </a:r>
            <a:r>
              <a:rPr lang="en-US" sz="3200" err="1">
                <a:latin typeface="Contrail One"/>
                <a:cs typeface="Arial"/>
              </a:rPr>
              <a:t>administrateur</a:t>
            </a:r>
            <a:r>
              <a:rPr lang="en-US" sz="3200" dirty="0">
                <a:latin typeface="Contrail One"/>
                <a:cs typeface="Arial"/>
              </a:rPr>
              <a:t>.</a:t>
            </a:r>
            <a:endParaRPr lang="en-US" sz="3200">
              <a:latin typeface="Contrail On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7DDC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A1DD9BA-DEDB-7749-94D9-8AB36C5CF5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9">
            <a:extLst>
              <a:ext uri="{FF2B5EF4-FFF2-40B4-BE49-F238E27FC236}">
                <a16:creationId xmlns:a16="http://schemas.microsoft.com/office/drawing/2014/main" id="{9E66D7DF-AE1A-21B1-8D5D-85E90E8E8FBE}"/>
              </a:ext>
            </a:extLst>
          </p:cNvPr>
          <p:cNvSpPr txBox="1"/>
          <p:nvPr/>
        </p:nvSpPr>
        <p:spPr>
          <a:xfrm>
            <a:off x="17863149" y="9546207"/>
            <a:ext cx="152400" cy="20955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4339"/>
              </a:lnSpc>
              <a:spcBef>
                <a:spcPct val="0"/>
              </a:spcBef>
            </a:pPr>
            <a:r>
              <a:rPr lang="en-US" sz="3099">
                <a:solidFill>
                  <a:srgbClr val="7A927E"/>
                </a:solidFill>
                <a:latin typeface="Contrail One"/>
                <a:ea typeface="Contrail One"/>
                <a:cs typeface="Contrail One"/>
                <a:sym typeface="Contrail One"/>
              </a:rPr>
              <a:t>8</a:t>
            </a:r>
          </a:p>
        </p:txBody>
      </p:sp>
      <p:pic>
        <p:nvPicPr>
          <p:cNvPr id="4" name="Image 3" descr="Une image contenant texte, capture d’écran, Police, Système d’exploitation&#10;&#10;Le contenu généré par l’IA peut être incorrect.">
            <a:extLst>
              <a:ext uri="{FF2B5EF4-FFF2-40B4-BE49-F238E27FC236}">
                <a16:creationId xmlns:a16="http://schemas.microsoft.com/office/drawing/2014/main" id="{77800095-1D55-677E-5E1F-111E8E129B0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0" t="202" r="50" b="-222"/>
          <a:stretch/>
        </p:blipFill>
        <p:spPr>
          <a:xfrm>
            <a:off x="-1628" y="15490"/>
            <a:ext cx="18312798" cy="10277903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9A1A97E1-0390-D1D4-BB29-25DB98D9546A}"/>
              </a:ext>
            </a:extLst>
          </p:cNvPr>
          <p:cNvSpPr txBox="1"/>
          <p:nvPr/>
        </p:nvSpPr>
        <p:spPr>
          <a:xfrm>
            <a:off x="17477117" y="9637862"/>
            <a:ext cx="759125" cy="58325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050" dirty="0">
                <a:solidFill>
                  <a:srgbClr val="7A927E"/>
                </a:solidFill>
                <a:latin typeface="Contrail One"/>
              </a:rPr>
              <a:t>22</a:t>
            </a:r>
          </a:p>
        </p:txBody>
      </p:sp>
    </p:spTree>
    <p:extLst>
      <p:ext uri="{BB962C8B-B14F-4D97-AF65-F5344CB8AC3E}">
        <p14:creationId xmlns:p14="http://schemas.microsoft.com/office/powerpoint/2010/main" val="631414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7DD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2"/>
          <p:cNvSpPr txBox="1"/>
          <p:nvPr/>
        </p:nvSpPr>
        <p:spPr>
          <a:xfrm>
            <a:off x="17151154" y="9201150"/>
            <a:ext cx="368692" cy="52803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4339"/>
              </a:lnSpc>
              <a:spcBef>
                <a:spcPct val="0"/>
              </a:spcBef>
            </a:pPr>
            <a:r>
              <a:rPr lang="en-US" sz="3050" dirty="0">
                <a:solidFill>
                  <a:srgbClr val="7A927E"/>
                </a:solidFill>
                <a:latin typeface="Contrail One"/>
                <a:ea typeface="Contrail One"/>
                <a:cs typeface="Contrail One"/>
              </a:rPr>
              <a:t>23</a:t>
            </a:r>
            <a:endParaRPr lang="en-US" sz="3099" dirty="0">
              <a:solidFill>
                <a:srgbClr val="7A927E"/>
              </a:solidFill>
              <a:latin typeface="Contrail One"/>
              <a:ea typeface="Contrail One"/>
              <a:cs typeface="Contrail One"/>
              <a:sym typeface="Contrail One"/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ECF34BD1-0B72-A18F-C30C-6FB7A9149458}"/>
              </a:ext>
            </a:extLst>
          </p:cNvPr>
          <p:cNvSpPr txBox="1"/>
          <p:nvPr/>
        </p:nvSpPr>
        <p:spPr>
          <a:xfrm>
            <a:off x="547777" y="9400636"/>
            <a:ext cx="10916726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latin typeface="Contrail One"/>
                <a:cs typeface="Arial"/>
              </a:rPr>
              <a:t>La page pour le tableau de bord du DGE (admin) avec la gestion des </a:t>
            </a:r>
            <a:r>
              <a:rPr lang="en-US" sz="2400" dirty="0" err="1">
                <a:latin typeface="Contrail One"/>
                <a:cs typeface="Arial"/>
              </a:rPr>
              <a:t>parrainages</a:t>
            </a:r>
            <a:r>
              <a:rPr lang="en-US" sz="2400" dirty="0">
                <a:latin typeface="Contrail One"/>
                <a:cs typeface="Arial"/>
              </a:rPr>
              <a:t>.</a:t>
            </a:r>
            <a:endParaRPr lang="en-US" sz="2400" dirty="0">
              <a:latin typeface="Contrail One"/>
            </a:endParaRPr>
          </a:p>
        </p:txBody>
      </p:sp>
      <p:pic>
        <p:nvPicPr>
          <p:cNvPr id="3" name="Image 2" descr="Une image contenant texte, arbre, capture d’écran, personne&#10;&#10;Le contenu généré par l’IA peut être incorrect.">
            <a:extLst>
              <a:ext uri="{FF2B5EF4-FFF2-40B4-BE49-F238E27FC236}">
                <a16:creationId xmlns:a16="http://schemas.microsoft.com/office/drawing/2014/main" id="{94677AAC-8B07-3A80-2F25-AE78871F70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783" y="-5211"/>
            <a:ext cx="18309565" cy="919755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7DDC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8E6384D-197E-954F-13BE-76AF619499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>
            <a:extLst>
              <a:ext uri="{FF2B5EF4-FFF2-40B4-BE49-F238E27FC236}">
                <a16:creationId xmlns:a16="http://schemas.microsoft.com/office/drawing/2014/main" id="{8C3D7514-56E6-3BB1-6F91-825921DAA2A1}"/>
              </a:ext>
            </a:extLst>
          </p:cNvPr>
          <p:cNvSpPr txBox="1"/>
          <p:nvPr/>
        </p:nvSpPr>
        <p:spPr>
          <a:xfrm>
            <a:off x="-5261" y="8332589"/>
            <a:ext cx="9871052" cy="10323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81"/>
              </a:lnSpc>
            </a:pPr>
            <a:endParaRPr lang="en-US" sz="2950" dirty="0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  <a:p>
            <a:pPr algn="ctr">
              <a:lnSpc>
                <a:spcPts val="4181"/>
              </a:lnSpc>
            </a:pPr>
            <a:r>
              <a:rPr lang="en-US" sz="295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endParaRPr lang="en-US" sz="2950" dirty="0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70FF408C-7509-7A59-564B-5585547BB74C}"/>
              </a:ext>
            </a:extLst>
          </p:cNvPr>
          <p:cNvSpPr txBox="1"/>
          <p:nvPr/>
        </p:nvSpPr>
        <p:spPr>
          <a:xfrm>
            <a:off x="17151154" y="9201150"/>
            <a:ext cx="368692" cy="52803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4339"/>
              </a:lnSpc>
              <a:spcBef>
                <a:spcPct val="0"/>
              </a:spcBef>
            </a:pPr>
            <a:r>
              <a:rPr lang="en-US" sz="3050" dirty="0">
                <a:solidFill>
                  <a:srgbClr val="7A927E"/>
                </a:solidFill>
                <a:latin typeface="Contrail One"/>
                <a:ea typeface="Contrail One"/>
                <a:cs typeface="Contrail One"/>
                <a:sym typeface="Contrail One"/>
              </a:rPr>
              <a:t>24</a:t>
            </a:r>
            <a:endParaRPr lang="en-US" sz="3099" dirty="0">
              <a:solidFill>
                <a:srgbClr val="7A927E"/>
              </a:solidFill>
              <a:latin typeface="Contrail One"/>
              <a:ea typeface="Contrail One"/>
              <a:cs typeface="Contrail One"/>
              <a:sym typeface="Contrail One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30984C03-A3C0-0B0C-FF90-31CE5E63F7D1}"/>
              </a:ext>
            </a:extLst>
          </p:cNvPr>
          <p:cNvSpPr txBox="1"/>
          <p:nvPr/>
        </p:nvSpPr>
        <p:spPr>
          <a:xfrm>
            <a:off x="2553418" y="9055580"/>
            <a:ext cx="9514935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dirty="0">
                <a:latin typeface="Contrail One"/>
                <a:cs typeface="Arial"/>
              </a:rPr>
              <a:t>La page pour les </a:t>
            </a:r>
            <a:r>
              <a:rPr lang="en-US" sz="3200" dirty="0" err="1">
                <a:latin typeface="Contrail One"/>
                <a:cs typeface="Arial"/>
              </a:rPr>
              <a:t>statistiques</a:t>
            </a:r>
            <a:r>
              <a:rPr lang="en-US" sz="3200" dirty="0">
                <a:latin typeface="Contrail One"/>
                <a:cs typeface="Arial"/>
              </a:rPr>
              <a:t> des </a:t>
            </a:r>
            <a:r>
              <a:rPr lang="en-US" sz="3200" dirty="0" err="1">
                <a:latin typeface="Contrail One"/>
                <a:cs typeface="Arial"/>
              </a:rPr>
              <a:t>parrainages</a:t>
            </a:r>
            <a:r>
              <a:rPr lang="en-US" sz="3200" dirty="0">
                <a:latin typeface="Contrail One"/>
                <a:cs typeface="Arial"/>
              </a:rPr>
              <a:t> de </a:t>
            </a:r>
            <a:r>
              <a:rPr lang="en-US" sz="3200" dirty="0" err="1">
                <a:latin typeface="Contrail One"/>
                <a:cs typeface="Arial"/>
              </a:rPr>
              <a:t>chaque</a:t>
            </a:r>
            <a:r>
              <a:rPr lang="en-US" sz="3200" dirty="0">
                <a:latin typeface="Contrail One"/>
                <a:cs typeface="Arial"/>
              </a:rPr>
              <a:t> </a:t>
            </a:r>
            <a:r>
              <a:rPr lang="en-US" sz="3200" dirty="0" err="1">
                <a:latin typeface="Contrail One"/>
                <a:cs typeface="Arial"/>
              </a:rPr>
              <a:t>candidats</a:t>
            </a:r>
            <a:r>
              <a:rPr lang="en-US" sz="3200" dirty="0">
                <a:latin typeface="Contrail One"/>
                <a:cs typeface="Arial"/>
              </a:rPr>
              <a:t>.</a:t>
            </a:r>
            <a:endParaRPr lang="en-US" sz="3200" dirty="0">
              <a:latin typeface="Contrail One"/>
            </a:endParaRPr>
          </a:p>
        </p:txBody>
      </p:sp>
      <p:pic>
        <p:nvPicPr>
          <p:cNvPr id="6" name="Image 5" descr="Une image contenant texte, capture d’écran, nombre, logiciel&#10;&#10;Le contenu généré par l’IA peut être incorrect.">
            <a:extLst>
              <a:ext uri="{FF2B5EF4-FFF2-40B4-BE49-F238E27FC236}">
                <a16:creationId xmlns:a16="http://schemas.microsoft.com/office/drawing/2014/main" id="{B30A8EB0-AC5A-5BF8-8A2F-505EEF550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83" y="4313"/>
            <a:ext cx="18287999" cy="8833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964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7DDC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D0DE7F6-FE47-12C0-C30F-86E846E3FD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>
            <a:extLst>
              <a:ext uri="{FF2B5EF4-FFF2-40B4-BE49-F238E27FC236}">
                <a16:creationId xmlns:a16="http://schemas.microsoft.com/office/drawing/2014/main" id="{702CF5A4-AA85-371C-FE75-F26CA71519D8}"/>
              </a:ext>
            </a:extLst>
          </p:cNvPr>
          <p:cNvSpPr txBox="1"/>
          <p:nvPr/>
        </p:nvSpPr>
        <p:spPr>
          <a:xfrm>
            <a:off x="-5261" y="8332589"/>
            <a:ext cx="9871052" cy="10323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81"/>
              </a:lnSpc>
            </a:pPr>
            <a:endParaRPr lang="en-US" sz="2950" dirty="0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  <a:p>
            <a:pPr algn="ctr">
              <a:lnSpc>
                <a:spcPts val="4181"/>
              </a:lnSpc>
            </a:pPr>
            <a:r>
              <a:rPr lang="en-US" sz="295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endParaRPr lang="en-US" sz="2950" dirty="0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51780355-1E9D-D15A-EC20-110886C59A11}"/>
              </a:ext>
            </a:extLst>
          </p:cNvPr>
          <p:cNvSpPr txBox="1"/>
          <p:nvPr/>
        </p:nvSpPr>
        <p:spPr>
          <a:xfrm>
            <a:off x="17151154" y="9201150"/>
            <a:ext cx="368692" cy="52803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4339"/>
              </a:lnSpc>
              <a:spcBef>
                <a:spcPct val="0"/>
              </a:spcBef>
            </a:pPr>
            <a:r>
              <a:rPr lang="en-US" sz="3050" dirty="0">
                <a:solidFill>
                  <a:srgbClr val="7A927E"/>
                </a:solidFill>
                <a:latin typeface="Contrail One"/>
                <a:ea typeface="Contrail One"/>
                <a:cs typeface="Contrail One"/>
              </a:rPr>
              <a:t>25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24FF9CB1-C89C-34A1-4574-602E4663D74E}"/>
              </a:ext>
            </a:extLst>
          </p:cNvPr>
          <p:cNvSpPr txBox="1"/>
          <p:nvPr/>
        </p:nvSpPr>
        <p:spPr>
          <a:xfrm>
            <a:off x="2553418" y="9055580"/>
            <a:ext cx="9514935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dirty="0">
                <a:latin typeface="Contrail One"/>
                <a:cs typeface="Arial"/>
              </a:rPr>
              <a:t>La page pour les </a:t>
            </a:r>
            <a:r>
              <a:rPr lang="en-US" sz="3200" dirty="0" err="1">
                <a:latin typeface="Contrail One"/>
                <a:cs typeface="Arial"/>
              </a:rPr>
              <a:t>statistiques</a:t>
            </a:r>
            <a:r>
              <a:rPr lang="en-US" sz="3200" dirty="0">
                <a:latin typeface="Contrail One"/>
                <a:cs typeface="Arial"/>
              </a:rPr>
              <a:t> des </a:t>
            </a:r>
            <a:r>
              <a:rPr lang="en-US" sz="3200" dirty="0" err="1">
                <a:latin typeface="Contrail One"/>
                <a:cs typeface="Arial"/>
              </a:rPr>
              <a:t>parrainages</a:t>
            </a:r>
            <a:r>
              <a:rPr lang="en-US" sz="3200" dirty="0">
                <a:latin typeface="Contrail One"/>
                <a:cs typeface="Arial"/>
              </a:rPr>
              <a:t> de </a:t>
            </a:r>
            <a:r>
              <a:rPr lang="en-US" sz="3200" dirty="0" err="1">
                <a:latin typeface="Contrail One"/>
                <a:cs typeface="Arial"/>
              </a:rPr>
              <a:t>chaque</a:t>
            </a:r>
            <a:r>
              <a:rPr lang="en-US" sz="3200" dirty="0">
                <a:latin typeface="Contrail One"/>
                <a:cs typeface="Arial"/>
              </a:rPr>
              <a:t> </a:t>
            </a:r>
            <a:r>
              <a:rPr lang="en-US" sz="3200" dirty="0" err="1">
                <a:latin typeface="Contrail One"/>
                <a:cs typeface="Arial"/>
              </a:rPr>
              <a:t>candidats</a:t>
            </a:r>
            <a:r>
              <a:rPr lang="en-US" sz="3200" dirty="0">
                <a:latin typeface="Contrail One"/>
                <a:cs typeface="Arial"/>
              </a:rPr>
              <a:t>.</a:t>
            </a:r>
            <a:endParaRPr lang="en-US" sz="3200" dirty="0">
              <a:latin typeface="Contrail One"/>
            </a:endParaRPr>
          </a:p>
        </p:txBody>
      </p:sp>
      <p:pic>
        <p:nvPicPr>
          <p:cNvPr id="2" name="Image 1" descr="Une image contenant texte, capture d’écran, Tracé, nombre&#10;&#10;Le contenu généré par l’IA peut être incorrect.">
            <a:extLst>
              <a:ext uri="{FF2B5EF4-FFF2-40B4-BE49-F238E27FC236}">
                <a16:creationId xmlns:a16="http://schemas.microsoft.com/office/drawing/2014/main" id="{C71F6B96-4A52-1CCE-468D-C18C10B653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83" y="-2965"/>
            <a:ext cx="18288000" cy="8869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685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7DDC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3B34664-39C3-A261-3C37-34BBD1E095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>
            <a:extLst>
              <a:ext uri="{FF2B5EF4-FFF2-40B4-BE49-F238E27FC236}">
                <a16:creationId xmlns:a16="http://schemas.microsoft.com/office/drawing/2014/main" id="{70397C0F-2F17-51B1-02FD-7CD951D5776E}"/>
              </a:ext>
            </a:extLst>
          </p:cNvPr>
          <p:cNvSpPr txBox="1"/>
          <p:nvPr/>
        </p:nvSpPr>
        <p:spPr>
          <a:xfrm>
            <a:off x="-5261" y="8332589"/>
            <a:ext cx="9871052" cy="10323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81"/>
              </a:lnSpc>
            </a:pPr>
            <a:endParaRPr lang="en-US" sz="2950" dirty="0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  <a:p>
            <a:pPr algn="ctr">
              <a:lnSpc>
                <a:spcPts val="4181"/>
              </a:lnSpc>
            </a:pPr>
            <a:r>
              <a:rPr lang="en-US" sz="295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endParaRPr lang="en-US" sz="2950" dirty="0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ED716035-0DBF-6250-6903-C8873D1FE656}"/>
              </a:ext>
            </a:extLst>
          </p:cNvPr>
          <p:cNvSpPr txBox="1"/>
          <p:nvPr/>
        </p:nvSpPr>
        <p:spPr>
          <a:xfrm>
            <a:off x="17151154" y="9201150"/>
            <a:ext cx="368692" cy="52803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4339"/>
              </a:lnSpc>
              <a:spcBef>
                <a:spcPct val="0"/>
              </a:spcBef>
            </a:pPr>
            <a:r>
              <a:rPr lang="en-US" sz="3050" dirty="0">
                <a:solidFill>
                  <a:srgbClr val="7A927E"/>
                </a:solidFill>
                <a:latin typeface="Contrail One"/>
                <a:ea typeface="Contrail One"/>
                <a:cs typeface="Contrail One"/>
              </a:rPr>
              <a:t>26</a:t>
            </a:r>
            <a:endParaRPr lang="en-US" sz="3099" dirty="0">
              <a:solidFill>
                <a:srgbClr val="7A927E"/>
              </a:solidFill>
              <a:latin typeface="Contrail One"/>
              <a:ea typeface="Contrail One"/>
              <a:cs typeface="Contrail One"/>
              <a:sym typeface="Contrail One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61B27536-9437-7391-061E-C2757818B319}"/>
              </a:ext>
            </a:extLst>
          </p:cNvPr>
          <p:cNvSpPr txBox="1"/>
          <p:nvPr/>
        </p:nvSpPr>
        <p:spPr>
          <a:xfrm>
            <a:off x="3178833" y="8861485"/>
            <a:ext cx="9514935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latin typeface="Contrail One"/>
                <a:cs typeface="Arial"/>
              </a:rPr>
              <a:t> La page pour uploader le </a:t>
            </a:r>
            <a:r>
              <a:rPr lang="en-US" sz="2800" dirty="0" err="1">
                <a:latin typeface="Contrail One"/>
                <a:cs typeface="Arial"/>
              </a:rPr>
              <a:t>fichier</a:t>
            </a:r>
            <a:r>
              <a:rPr lang="en-US" sz="2800" dirty="0">
                <a:latin typeface="Contrail One"/>
                <a:cs typeface="Arial"/>
              </a:rPr>
              <a:t> electoral</a:t>
            </a:r>
          </a:p>
          <a:p>
            <a:br>
              <a:rPr lang="en-US" dirty="0"/>
            </a:br>
            <a:endParaRPr lang="en-US" dirty="0"/>
          </a:p>
        </p:txBody>
      </p:sp>
      <p:pic>
        <p:nvPicPr>
          <p:cNvPr id="2" name="Image 1" descr="Une image contenant texte, capture d’écran, logiciel, Système d’exploitation&#10;&#10;Le contenu généré par l’IA peut être incorrect.">
            <a:extLst>
              <a:ext uri="{FF2B5EF4-FFF2-40B4-BE49-F238E27FC236}">
                <a16:creationId xmlns:a16="http://schemas.microsoft.com/office/drawing/2014/main" id="{DA641394-1E32-D5FE-9E5C-86378A2C83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783" y="6559"/>
            <a:ext cx="18309566" cy="8613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218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7DDC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7BB4CD6-3729-3A37-DD64-FDEEE2D16F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>
            <a:extLst>
              <a:ext uri="{FF2B5EF4-FFF2-40B4-BE49-F238E27FC236}">
                <a16:creationId xmlns:a16="http://schemas.microsoft.com/office/drawing/2014/main" id="{346B8A31-F5C8-8AB7-D799-5F502E4C99A1}"/>
              </a:ext>
            </a:extLst>
          </p:cNvPr>
          <p:cNvSpPr txBox="1"/>
          <p:nvPr/>
        </p:nvSpPr>
        <p:spPr>
          <a:xfrm>
            <a:off x="-5261" y="8332589"/>
            <a:ext cx="9871052" cy="10323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81"/>
              </a:lnSpc>
            </a:pPr>
            <a:endParaRPr lang="en-US" sz="2950" dirty="0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  <a:p>
            <a:pPr algn="ctr">
              <a:lnSpc>
                <a:spcPts val="4181"/>
              </a:lnSpc>
            </a:pPr>
            <a:r>
              <a:rPr lang="en-US" sz="295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endParaRPr lang="en-US" sz="2950" dirty="0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FC8F1A7B-7080-417E-0CE6-7D1C0B616185}"/>
              </a:ext>
            </a:extLst>
          </p:cNvPr>
          <p:cNvSpPr txBox="1"/>
          <p:nvPr/>
        </p:nvSpPr>
        <p:spPr>
          <a:xfrm>
            <a:off x="17151154" y="9201150"/>
            <a:ext cx="368692" cy="52803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4339"/>
              </a:lnSpc>
              <a:spcBef>
                <a:spcPct val="0"/>
              </a:spcBef>
            </a:pPr>
            <a:r>
              <a:rPr lang="en-US" sz="3050" dirty="0">
                <a:solidFill>
                  <a:srgbClr val="7A927E"/>
                </a:solidFill>
                <a:latin typeface="Contrail One"/>
                <a:ea typeface="Contrail One"/>
                <a:cs typeface="Contrail One"/>
              </a:rPr>
              <a:t>27</a:t>
            </a:r>
          </a:p>
        </p:txBody>
      </p:sp>
      <p:sp>
        <p:nvSpPr>
          <p:cNvPr id="6" name="ZoneTexte 3">
            <a:extLst>
              <a:ext uri="{FF2B5EF4-FFF2-40B4-BE49-F238E27FC236}">
                <a16:creationId xmlns:a16="http://schemas.microsoft.com/office/drawing/2014/main" id="{7FFCDFAF-7D61-84AF-14C8-160912989C98}"/>
              </a:ext>
            </a:extLst>
          </p:cNvPr>
          <p:cNvSpPr txBox="1"/>
          <p:nvPr/>
        </p:nvSpPr>
        <p:spPr>
          <a:xfrm>
            <a:off x="439947" y="8990881"/>
            <a:ext cx="11002992" cy="83099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latin typeface="Contrail One"/>
              </a:rPr>
              <a:t>La page pour </a:t>
            </a:r>
            <a:r>
              <a:rPr lang="en-US" sz="2400" dirty="0" err="1">
                <a:latin typeface="Contrail One"/>
              </a:rPr>
              <a:t>l'ajout</a:t>
            </a:r>
            <a:r>
              <a:rPr lang="en-US" sz="2400" dirty="0">
                <a:latin typeface="Contrail One"/>
              </a:rPr>
              <a:t> d’ un </a:t>
            </a:r>
            <a:r>
              <a:rPr lang="en-US" sz="2400" dirty="0" err="1">
                <a:latin typeface="Contrail One"/>
              </a:rPr>
              <a:t>candidat</a:t>
            </a:r>
            <a:r>
              <a:rPr lang="en-US" sz="2400" dirty="0">
                <a:latin typeface="Contrail One"/>
              </a:rPr>
              <a:t> pour </a:t>
            </a:r>
            <a:r>
              <a:rPr lang="en-US" sz="2400" dirty="0" err="1">
                <a:latin typeface="Contrail One"/>
              </a:rPr>
              <a:t>cela</a:t>
            </a:r>
            <a:r>
              <a:rPr lang="en-US" sz="2400" dirty="0">
                <a:latin typeface="Contrail One"/>
              </a:rPr>
              <a:t> il </a:t>
            </a:r>
            <a:r>
              <a:rPr lang="en-US" sz="2400" dirty="0" err="1">
                <a:latin typeface="Contrail One"/>
              </a:rPr>
              <a:t>devra</a:t>
            </a:r>
            <a:r>
              <a:rPr lang="en-US" sz="2400" dirty="0">
                <a:latin typeface="Contrail One"/>
              </a:rPr>
              <a:t> </a:t>
            </a:r>
            <a:r>
              <a:rPr lang="en-US" sz="2400" dirty="0" err="1">
                <a:latin typeface="Contrail One"/>
              </a:rPr>
              <a:t>renseigner</a:t>
            </a:r>
            <a:r>
              <a:rPr lang="en-US" sz="2400" dirty="0">
                <a:latin typeface="Contrail One"/>
              </a:rPr>
              <a:t> son </a:t>
            </a:r>
            <a:r>
              <a:rPr lang="en-US" sz="2400" dirty="0" err="1">
                <a:latin typeface="Contrail One"/>
              </a:rPr>
              <a:t>numero</a:t>
            </a:r>
            <a:r>
              <a:rPr lang="en-US" sz="2400" dirty="0">
                <a:latin typeface="Contrail One"/>
              </a:rPr>
              <a:t> </a:t>
            </a:r>
            <a:r>
              <a:rPr lang="en-US" sz="2400" dirty="0" err="1">
                <a:latin typeface="Contrail One"/>
              </a:rPr>
              <a:t>d’electeur</a:t>
            </a:r>
            <a:r>
              <a:rPr lang="en-US" sz="2400" dirty="0">
                <a:latin typeface="Contrail One"/>
              </a:rPr>
              <a:t> qui </a:t>
            </a:r>
            <a:r>
              <a:rPr lang="en-US" sz="2400" dirty="0" err="1">
                <a:latin typeface="Contrail One"/>
              </a:rPr>
              <a:t>va</a:t>
            </a:r>
            <a:r>
              <a:rPr lang="en-US" sz="2400" dirty="0">
                <a:latin typeface="Contrail One"/>
              </a:rPr>
              <a:t> </a:t>
            </a:r>
            <a:r>
              <a:rPr lang="en-US" sz="2400" dirty="0" err="1">
                <a:latin typeface="Contrail One"/>
              </a:rPr>
              <a:t>etre</a:t>
            </a:r>
            <a:r>
              <a:rPr lang="en-US" sz="2400" dirty="0">
                <a:latin typeface="Contrail One"/>
              </a:rPr>
              <a:t> verifier a travers le </a:t>
            </a:r>
            <a:r>
              <a:rPr lang="en-US" sz="2400" dirty="0" err="1">
                <a:latin typeface="Contrail One"/>
              </a:rPr>
              <a:t>fichier</a:t>
            </a:r>
            <a:r>
              <a:rPr lang="en-US" sz="2400" dirty="0">
                <a:latin typeface="Contrail One"/>
              </a:rPr>
              <a:t> csv </a:t>
            </a:r>
            <a:r>
              <a:rPr lang="en-US" sz="2400" dirty="0" err="1">
                <a:latin typeface="Contrail One"/>
              </a:rPr>
              <a:t>avant</a:t>
            </a:r>
            <a:r>
              <a:rPr lang="en-US" sz="2400" dirty="0">
                <a:latin typeface="Contrail One"/>
              </a:rPr>
              <a:t> de </a:t>
            </a:r>
            <a:r>
              <a:rPr lang="en-US" sz="2400" dirty="0" err="1">
                <a:latin typeface="Contrail One"/>
              </a:rPr>
              <a:t>pouvoir</a:t>
            </a:r>
            <a:r>
              <a:rPr lang="en-US" sz="2400" dirty="0">
                <a:latin typeface="Contrail One"/>
              </a:rPr>
              <a:t> continuer.</a:t>
            </a:r>
            <a:endParaRPr lang="fr-FR" dirty="0"/>
          </a:p>
        </p:txBody>
      </p:sp>
      <p:pic>
        <p:nvPicPr>
          <p:cNvPr id="7" name="Image 6" descr="Une image contenant texte, capture d’écran, logiciel, Système d’exploitation&#10;&#10;Le contenu généré par l’IA peut être incorrect.">
            <a:extLst>
              <a:ext uri="{FF2B5EF4-FFF2-40B4-BE49-F238E27FC236}">
                <a16:creationId xmlns:a16="http://schemas.microsoft.com/office/drawing/2014/main" id="{7C2898D2-F2D6-2D15-ABA2-1B30A4F083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83" y="9075"/>
            <a:ext cx="18266433" cy="8823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690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7DD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20404" y="9191516"/>
            <a:ext cx="15586052" cy="10323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181"/>
              </a:lnSpc>
            </a:pPr>
            <a:r>
              <a:rPr lang="en-US" sz="2400" dirty="0">
                <a:latin typeface="Contrail One"/>
                <a:cs typeface="Arial"/>
              </a:rPr>
              <a:t>La page pour la </a:t>
            </a:r>
            <a:r>
              <a:rPr lang="en-US" sz="2400" dirty="0" err="1">
                <a:latin typeface="Contrail One"/>
                <a:cs typeface="Arial"/>
              </a:rPr>
              <a:t>liste</a:t>
            </a:r>
            <a:r>
              <a:rPr lang="en-US" sz="2400" dirty="0">
                <a:latin typeface="Contrail One"/>
                <a:cs typeface="Arial"/>
              </a:rPr>
              <a:t> des </a:t>
            </a:r>
            <a:r>
              <a:rPr lang="en-US" sz="2400" dirty="0" err="1">
                <a:latin typeface="Contrail One"/>
                <a:cs typeface="Arial"/>
              </a:rPr>
              <a:t>candidats</a:t>
            </a:r>
          </a:p>
          <a:p>
            <a:pPr algn="ctr">
              <a:lnSpc>
                <a:spcPts val="4181"/>
              </a:lnSpc>
            </a:pPr>
            <a:endParaRPr lang="en-US" sz="2986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7151154" y="9201150"/>
            <a:ext cx="368692" cy="52803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4339"/>
              </a:lnSpc>
              <a:spcBef>
                <a:spcPct val="0"/>
              </a:spcBef>
            </a:pPr>
            <a:r>
              <a:rPr lang="en-US" sz="3050" dirty="0">
                <a:solidFill>
                  <a:srgbClr val="7A927E"/>
                </a:solidFill>
                <a:latin typeface="Contrail One"/>
                <a:ea typeface="Contrail One"/>
                <a:cs typeface="Contrail One"/>
              </a:rPr>
              <a:t>28</a:t>
            </a:r>
            <a:endParaRPr lang="en-US" sz="3099" dirty="0">
              <a:solidFill>
                <a:srgbClr val="7A927E"/>
              </a:solidFill>
              <a:latin typeface="Contrail One"/>
              <a:ea typeface="Contrail One"/>
              <a:cs typeface="Contrail One"/>
              <a:sym typeface="Contrail One"/>
            </a:endParaRPr>
          </a:p>
        </p:txBody>
      </p:sp>
      <p:pic>
        <p:nvPicPr>
          <p:cNvPr id="2" name="Image 1" descr="Une image contenant texte, capture d’écran, logiciel, affichage&#10;&#10;Le contenu généré par l’IA peut être incorrect.">
            <a:extLst>
              <a:ext uri="{FF2B5EF4-FFF2-40B4-BE49-F238E27FC236}">
                <a16:creationId xmlns:a16="http://schemas.microsoft.com/office/drawing/2014/main" id="{AAE3B2D5-BEF8-F5CA-4457-0464D1335A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84" y="-7727"/>
            <a:ext cx="18287999" cy="900849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7DD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-5261" y="8332589"/>
            <a:ext cx="9871052" cy="10323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81"/>
              </a:lnSpc>
            </a:pPr>
            <a:endParaRPr lang="en-US" sz="2950" dirty="0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  <a:p>
            <a:pPr algn="ctr">
              <a:lnSpc>
                <a:spcPts val="4181"/>
              </a:lnSpc>
            </a:pPr>
            <a:r>
              <a:rPr lang="en-US" sz="295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endParaRPr lang="en-US" sz="2950" dirty="0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7151154" y="9201150"/>
            <a:ext cx="368692" cy="52803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4339"/>
              </a:lnSpc>
              <a:spcBef>
                <a:spcPct val="0"/>
              </a:spcBef>
            </a:pPr>
            <a:r>
              <a:rPr lang="en-US" sz="3050" dirty="0">
                <a:solidFill>
                  <a:srgbClr val="7A927E"/>
                </a:solidFill>
                <a:latin typeface="Contrail One"/>
                <a:ea typeface="Contrail One"/>
                <a:cs typeface="Contrail One"/>
              </a:rPr>
              <a:t>29</a:t>
            </a:r>
          </a:p>
        </p:txBody>
      </p:sp>
      <p:pic>
        <p:nvPicPr>
          <p:cNvPr id="3" name="Image 2" descr="Une image contenant texte, capture d’écran, logiciel, Système d’exploitation&#10;&#10;Le contenu généré par l’IA peut être incorrect.">
            <a:extLst>
              <a:ext uri="{FF2B5EF4-FFF2-40B4-BE49-F238E27FC236}">
                <a16:creationId xmlns:a16="http://schemas.microsoft.com/office/drawing/2014/main" id="{2515DEC5-8F3C-8340-9ECB-D955BB8E10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85" y="4314"/>
            <a:ext cx="18266432" cy="9178503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AB9167EF-5A00-EB9A-0E28-779CF45AC7C5}"/>
              </a:ext>
            </a:extLst>
          </p:cNvPr>
          <p:cNvSpPr txBox="1"/>
          <p:nvPr/>
        </p:nvSpPr>
        <p:spPr>
          <a:xfrm>
            <a:off x="3782683" y="9292806"/>
            <a:ext cx="748772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latin typeface="Contrail One"/>
              </a:rPr>
              <a:t>La page pour les details de </a:t>
            </a:r>
            <a:r>
              <a:rPr lang="en-US" sz="2400" dirty="0" err="1">
                <a:latin typeface="Contrail One"/>
              </a:rPr>
              <a:t>l'un</a:t>
            </a:r>
            <a:r>
              <a:rPr lang="en-US" sz="2400" dirty="0">
                <a:latin typeface="Contrail One"/>
              </a:rPr>
              <a:t> des </a:t>
            </a:r>
            <a:r>
              <a:rPr lang="en-US" sz="2400" dirty="0" err="1">
                <a:latin typeface="Contrail One"/>
              </a:rPr>
              <a:t>candidats</a:t>
            </a:r>
            <a:r>
              <a:rPr lang="fr-FR" sz="2400" dirty="0">
                <a:latin typeface="Contrail One"/>
              </a:rPr>
              <a:t>​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7DDC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A324AE7-DCCF-C0A8-488B-F8BFA71FA9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>
            <a:extLst>
              <a:ext uri="{FF2B5EF4-FFF2-40B4-BE49-F238E27FC236}">
                <a16:creationId xmlns:a16="http://schemas.microsoft.com/office/drawing/2014/main" id="{CCB4E5E1-1BA4-F7A1-E3F1-B8FF61EB889E}"/>
              </a:ext>
            </a:extLst>
          </p:cNvPr>
          <p:cNvSpPr txBox="1"/>
          <p:nvPr/>
        </p:nvSpPr>
        <p:spPr>
          <a:xfrm>
            <a:off x="3849228" y="2106729"/>
            <a:ext cx="9498781" cy="78798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endParaRPr lang="en-US" dirty="0">
              <a:latin typeface="Contrail One"/>
              <a:ea typeface="Calibri"/>
              <a:cs typeface="Calibri"/>
            </a:endParaRPr>
          </a:p>
          <a:p>
            <a:r>
              <a:rPr lang="en-US" sz="3600" dirty="0">
                <a:solidFill>
                  <a:srgbClr val="000000"/>
                </a:solidFill>
                <a:latin typeface="Contrail One"/>
                <a:ea typeface="+mn-lt"/>
                <a:cs typeface="+mn-lt"/>
                <a:sym typeface="Contrail One"/>
              </a:rPr>
              <a:t>Ce </a:t>
            </a:r>
            <a:r>
              <a:rPr lang="en-US" sz="3600" err="1">
                <a:solidFill>
                  <a:srgbClr val="000000"/>
                </a:solidFill>
                <a:latin typeface="Contrail One"/>
                <a:ea typeface="+mn-lt"/>
                <a:cs typeface="+mn-lt"/>
                <a:sym typeface="Contrail One"/>
              </a:rPr>
              <a:t>projet</a:t>
            </a:r>
            <a:r>
              <a:rPr lang="en-US" sz="3600" dirty="0">
                <a:solidFill>
                  <a:srgbClr val="000000"/>
                </a:solidFill>
                <a:latin typeface="Contrail One"/>
                <a:ea typeface="+mn-lt"/>
                <a:cs typeface="+mn-lt"/>
                <a:sym typeface="Contrail One"/>
              </a:rPr>
              <a:t> de gestion des </a:t>
            </a:r>
            <a:r>
              <a:rPr lang="en-US" sz="3600" err="1">
                <a:solidFill>
                  <a:srgbClr val="000000"/>
                </a:solidFill>
                <a:latin typeface="Contrail One"/>
                <a:ea typeface="+mn-lt"/>
                <a:cs typeface="+mn-lt"/>
                <a:sym typeface="Contrail One"/>
              </a:rPr>
              <a:t>parrainages</a:t>
            </a:r>
            <a:r>
              <a:rPr lang="en-US" sz="3600" dirty="0">
                <a:solidFill>
                  <a:srgbClr val="000000"/>
                </a:solidFill>
                <a:latin typeface="Contrail One"/>
                <a:ea typeface="+mn-lt"/>
                <a:cs typeface="+mn-lt"/>
                <a:sym typeface="Contrail One"/>
              </a:rPr>
              <a:t> </a:t>
            </a:r>
            <a:r>
              <a:rPr lang="en-US" sz="3600" err="1">
                <a:solidFill>
                  <a:srgbClr val="000000"/>
                </a:solidFill>
                <a:latin typeface="Contrail One"/>
                <a:ea typeface="+mn-lt"/>
                <a:cs typeface="+mn-lt"/>
                <a:sym typeface="Contrail One"/>
              </a:rPr>
              <a:t>électoraux</a:t>
            </a:r>
            <a:r>
              <a:rPr lang="en-US" sz="3600" dirty="0">
                <a:solidFill>
                  <a:srgbClr val="000000"/>
                </a:solidFill>
                <a:latin typeface="Contrail One"/>
                <a:ea typeface="+mn-lt"/>
                <a:cs typeface="+mn-lt"/>
                <a:sym typeface="Contrail One"/>
              </a:rPr>
              <a:t> vise à </a:t>
            </a:r>
            <a:r>
              <a:rPr lang="en-US" sz="3600" err="1">
                <a:solidFill>
                  <a:srgbClr val="000000"/>
                </a:solidFill>
                <a:latin typeface="Contrail One"/>
                <a:ea typeface="+mn-lt"/>
                <a:cs typeface="+mn-lt"/>
                <a:sym typeface="Contrail One"/>
              </a:rPr>
              <a:t>digitaliser</a:t>
            </a:r>
            <a:r>
              <a:rPr lang="en-US" sz="3600" dirty="0">
                <a:solidFill>
                  <a:srgbClr val="000000"/>
                </a:solidFill>
                <a:latin typeface="Contrail One"/>
                <a:ea typeface="+mn-lt"/>
                <a:cs typeface="+mn-lt"/>
                <a:sym typeface="Contrail One"/>
              </a:rPr>
              <a:t> un processus </a:t>
            </a:r>
            <a:r>
              <a:rPr lang="en-US" sz="3600" err="1">
                <a:solidFill>
                  <a:srgbClr val="000000"/>
                </a:solidFill>
                <a:latin typeface="Contrail One"/>
                <a:ea typeface="+mn-lt"/>
                <a:cs typeface="+mn-lt"/>
                <a:sym typeface="Contrail One"/>
              </a:rPr>
              <a:t>actuellement</a:t>
            </a:r>
            <a:r>
              <a:rPr lang="en-US" sz="3600" dirty="0">
                <a:solidFill>
                  <a:srgbClr val="000000"/>
                </a:solidFill>
                <a:latin typeface="Contrail One"/>
                <a:ea typeface="+mn-lt"/>
                <a:cs typeface="+mn-lt"/>
                <a:sym typeface="Contrail One"/>
              </a:rPr>
              <a:t> </a:t>
            </a:r>
            <a:r>
              <a:rPr lang="en-US" sz="3600" err="1">
                <a:solidFill>
                  <a:srgbClr val="000000"/>
                </a:solidFill>
                <a:latin typeface="Contrail One"/>
                <a:ea typeface="+mn-lt"/>
                <a:cs typeface="+mn-lt"/>
                <a:sym typeface="Contrail One"/>
              </a:rPr>
              <a:t>manuel</a:t>
            </a:r>
            <a:r>
              <a:rPr lang="en-US" sz="3600" dirty="0">
                <a:solidFill>
                  <a:srgbClr val="000000"/>
                </a:solidFill>
                <a:latin typeface="Contrail One"/>
                <a:ea typeface="+mn-lt"/>
                <a:cs typeface="+mn-lt"/>
                <a:sym typeface="Contrail One"/>
              </a:rPr>
              <a:t> et </a:t>
            </a:r>
            <a:r>
              <a:rPr lang="en-US" sz="3600" err="1">
                <a:solidFill>
                  <a:srgbClr val="000000"/>
                </a:solidFill>
                <a:latin typeface="Contrail One"/>
                <a:ea typeface="+mn-lt"/>
                <a:cs typeface="+mn-lt"/>
                <a:sym typeface="Contrail One"/>
              </a:rPr>
              <a:t>contraignant</a:t>
            </a:r>
            <a:r>
              <a:rPr lang="en-US" sz="3600" dirty="0">
                <a:solidFill>
                  <a:srgbClr val="000000"/>
                </a:solidFill>
                <a:latin typeface="Contrail One"/>
                <a:ea typeface="+mn-lt"/>
                <a:cs typeface="+mn-lt"/>
                <a:sym typeface="Contrail One"/>
              </a:rPr>
              <a:t>. Il repose sur :</a:t>
            </a:r>
            <a:endParaRPr lang="en-US">
              <a:latin typeface="Contrail One"/>
            </a:endParaRPr>
          </a:p>
          <a:p>
            <a:pPr marL="285750" indent="-285750">
              <a:buFont typeface="Arial"/>
              <a:buChar char="•"/>
            </a:pPr>
            <a:r>
              <a:rPr lang="en-US" sz="3600" dirty="0">
                <a:solidFill>
                  <a:srgbClr val="000000"/>
                </a:solidFill>
                <a:latin typeface="Contrail One"/>
                <a:ea typeface="+mn-lt"/>
                <a:cs typeface="+mn-lt"/>
                <a:sym typeface="Contrail One"/>
              </a:rPr>
              <a:t>Importation et </a:t>
            </a:r>
            <a:r>
              <a:rPr lang="en-US" sz="3600" err="1">
                <a:solidFill>
                  <a:srgbClr val="000000"/>
                </a:solidFill>
                <a:latin typeface="Contrail One"/>
                <a:ea typeface="+mn-lt"/>
                <a:cs typeface="+mn-lt"/>
                <a:sym typeface="Contrail One"/>
              </a:rPr>
              <a:t>vérification</a:t>
            </a:r>
            <a:r>
              <a:rPr lang="en-US" sz="3600" dirty="0">
                <a:solidFill>
                  <a:srgbClr val="000000"/>
                </a:solidFill>
                <a:latin typeface="Contrail One"/>
                <a:ea typeface="+mn-lt"/>
                <a:cs typeface="+mn-lt"/>
                <a:sym typeface="Contrail One"/>
              </a:rPr>
              <a:t> de la </a:t>
            </a:r>
            <a:r>
              <a:rPr lang="en-US" sz="3600" err="1">
                <a:solidFill>
                  <a:srgbClr val="000000"/>
                </a:solidFill>
                <a:latin typeface="Contrail One"/>
                <a:ea typeface="+mn-lt"/>
                <a:cs typeface="+mn-lt"/>
                <a:sym typeface="Contrail One"/>
              </a:rPr>
              <a:t>liste</a:t>
            </a:r>
            <a:r>
              <a:rPr lang="en-US" sz="3600" dirty="0">
                <a:solidFill>
                  <a:srgbClr val="000000"/>
                </a:solidFill>
                <a:latin typeface="Contrail One"/>
                <a:ea typeface="+mn-lt"/>
                <a:cs typeface="+mn-lt"/>
                <a:sym typeface="Contrail One"/>
              </a:rPr>
              <a:t> </a:t>
            </a:r>
            <a:r>
              <a:rPr lang="en-US" sz="3600" err="1">
                <a:solidFill>
                  <a:srgbClr val="000000"/>
                </a:solidFill>
                <a:latin typeface="Contrail One"/>
                <a:ea typeface="+mn-lt"/>
                <a:cs typeface="+mn-lt"/>
                <a:sym typeface="Contrail One"/>
              </a:rPr>
              <a:t>électorale</a:t>
            </a:r>
            <a:endParaRPr lang="en-US">
              <a:latin typeface="Contrail One"/>
            </a:endParaRPr>
          </a:p>
          <a:p>
            <a:pPr marL="285750" indent="-285750">
              <a:buFont typeface="Arial"/>
              <a:buChar char="•"/>
            </a:pPr>
            <a:r>
              <a:rPr lang="en-US" sz="3600" err="1">
                <a:solidFill>
                  <a:srgbClr val="000000"/>
                </a:solidFill>
                <a:latin typeface="Contrail One"/>
                <a:ea typeface="+mn-lt"/>
                <a:cs typeface="+mn-lt"/>
                <a:sym typeface="Contrail One"/>
              </a:rPr>
              <a:t>Enregistrement</a:t>
            </a:r>
            <a:r>
              <a:rPr lang="en-US" sz="3600" dirty="0">
                <a:solidFill>
                  <a:srgbClr val="000000"/>
                </a:solidFill>
                <a:latin typeface="Contrail One"/>
                <a:ea typeface="+mn-lt"/>
                <a:cs typeface="+mn-lt"/>
                <a:sym typeface="Contrail One"/>
              </a:rPr>
              <a:t> </a:t>
            </a:r>
            <a:r>
              <a:rPr lang="en-US" sz="3600" err="1">
                <a:solidFill>
                  <a:srgbClr val="000000"/>
                </a:solidFill>
                <a:latin typeface="Contrail One"/>
                <a:ea typeface="+mn-lt"/>
                <a:cs typeface="+mn-lt"/>
                <a:sym typeface="Contrail One"/>
              </a:rPr>
              <a:t>sécurisé</a:t>
            </a:r>
            <a:r>
              <a:rPr lang="en-US" sz="3600" dirty="0">
                <a:solidFill>
                  <a:srgbClr val="000000"/>
                </a:solidFill>
                <a:latin typeface="Contrail One"/>
                <a:ea typeface="+mn-lt"/>
                <a:cs typeface="+mn-lt"/>
                <a:sym typeface="Contrail One"/>
              </a:rPr>
              <a:t> des </a:t>
            </a:r>
            <a:r>
              <a:rPr lang="en-US" sz="3600" err="1">
                <a:solidFill>
                  <a:srgbClr val="000000"/>
                </a:solidFill>
                <a:latin typeface="Contrail One"/>
                <a:ea typeface="+mn-lt"/>
                <a:cs typeface="+mn-lt"/>
                <a:sym typeface="Contrail One"/>
              </a:rPr>
              <a:t>candidats</a:t>
            </a:r>
            <a:endParaRPr lang="en-US">
              <a:latin typeface="Contrail One"/>
            </a:endParaRPr>
          </a:p>
          <a:p>
            <a:pPr marL="285750" indent="-285750">
              <a:buFont typeface="Arial"/>
              <a:buChar char="•"/>
            </a:pPr>
            <a:r>
              <a:rPr lang="en-US" sz="3600" err="1">
                <a:solidFill>
                  <a:srgbClr val="000000"/>
                </a:solidFill>
                <a:latin typeface="Contrail One"/>
                <a:ea typeface="+mn-lt"/>
                <a:cs typeface="+mn-lt"/>
                <a:sym typeface="Contrail One"/>
              </a:rPr>
              <a:t>Authentification</a:t>
            </a:r>
            <a:r>
              <a:rPr lang="en-US" sz="3600" dirty="0">
                <a:solidFill>
                  <a:srgbClr val="000000"/>
                </a:solidFill>
                <a:latin typeface="Contrail One"/>
                <a:ea typeface="+mn-lt"/>
                <a:cs typeface="+mn-lt"/>
                <a:sym typeface="Contrail One"/>
              </a:rPr>
              <a:t> et validation </a:t>
            </a:r>
            <a:r>
              <a:rPr lang="en-US" sz="3600" err="1">
                <a:solidFill>
                  <a:srgbClr val="000000"/>
                </a:solidFill>
                <a:latin typeface="Contrail One"/>
                <a:ea typeface="+mn-lt"/>
                <a:cs typeface="+mn-lt"/>
                <a:sym typeface="Contrail One"/>
              </a:rPr>
              <a:t>en</a:t>
            </a:r>
            <a:r>
              <a:rPr lang="en-US" sz="3600" dirty="0">
                <a:solidFill>
                  <a:srgbClr val="000000"/>
                </a:solidFill>
                <a:latin typeface="Contrail One"/>
                <a:ea typeface="+mn-lt"/>
                <a:cs typeface="+mn-lt"/>
                <a:sym typeface="Contrail One"/>
              </a:rPr>
              <a:t> </a:t>
            </a:r>
            <a:r>
              <a:rPr lang="en-US" sz="3600" err="1">
                <a:solidFill>
                  <a:srgbClr val="000000"/>
                </a:solidFill>
                <a:latin typeface="Contrail One"/>
                <a:ea typeface="+mn-lt"/>
                <a:cs typeface="+mn-lt"/>
                <a:sym typeface="Contrail One"/>
              </a:rPr>
              <a:t>ligne</a:t>
            </a:r>
            <a:r>
              <a:rPr lang="en-US" sz="3600" dirty="0">
                <a:solidFill>
                  <a:srgbClr val="000000"/>
                </a:solidFill>
                <a:latin typeface="Contrail One"/>
                <a:ea typeface="+mn-lt"/>
                <a:cs typeface="+mn-lt"/>
                <a:sym typeface="Contrail One"/>
              </a:rPr>
              <a:t> des </a:t>
            </a:r>
            <a:r>
              <a:rPr lang="en-US" sz="3600" err="1">
                <a:solidFill>
                  <a:srgbClr val="000000"/>
                </a:solidFill>
                <a:latin typeface="Contrail One"/>
                <a:ea typeface="+mn-lt"/>
                <a:cs typeface="+mn-lt"/>
                <a:sym typeface="Contrail One"/>
              </a:rPr>
              <a:t>parrainages</a:t>
            </a:r>
            <a:endParaRPr lang="en-US">
              <a:latin typeface="Contrail One"/>
            </a:endParaRPr>
          </a:p>
          <a:p>
            <a:pPr marL="285750" indent="-285750">
              <a:buFont typeface="Arial"/>
              <a:buChar char="•"/>
            </a:pPr>
            <a:r>
              <a:rPr lang="en-US" sz="3600" dirty="0">
                <a:solidFill>
                  <a:srgbClr val="000000"/>
                </a:solidFill>
                <a:latin typeface="Contrail One"/>
                <a:ea typeface="+mn-lt"/>
                <a:cs typeface="+mn-lt"/>
                <a:sym typeface="Contrail One"/>
              </a:rPr>
              <a:t>Suivi </a:t>
            </a:r>
            <a:r>
              <a:rPr lang="en-US" sz="3600" dirty="0" err="1">
                <a:solidFill>
                  <a:srgbClr val="000000"/>
                </a:solidFill>
                <a:latin typeface="Contrail One"/>
                <a:ea typeface="+mn-lt"/>
                <a:cs typeface="+mn-lt"/>
                <a:sym typeface="Contrail One"/>
              </a:rPr>
              <a:t>en</a:t>
            </a:r>
            <a:r>
              <a:rPr lang="en-US" sz="3600" dirty="0">
                <a:solidFill>
                  <a:srgbClr val="000000"/>
                </a:solidFill>
                <a:latin typeface="Contrail One"/>
                <a:ea typeface="+mn-lt"/>
                <a:cs typeface="+mn-lt"/>
                <a:sym typeface="Contrail One"/>
              </a:rPr>
              <a:t> temps </a:t>
            </a:r>
            <a:r>
              <a:rPr lang="en-US" sz="3600" dirty="0" err="1">
                <a:solidFill>
                  <a:srgbClr val="000000"/>
                </a:solidFill>
                <a:latin typeface="Contrail One"/>
                <a:ea typeface="+mn-lt"/>
                <a:cs typeface="+mn-lt"/>
                <a:sym typeface="Contrail One"/>
              </a:rPr>
              <a:t>réel</a:t>
            </a:r>
            <a:r>
              <a:rPr lang="en-US" sz="3600" dirty="0">
                <a:solidFill>
                  <a:srgbClr val="000000"/>
                </a:solidFill>
                <a:latin typeface="Contrail One"/>
                <a:ea typeface="+mn-lt"/>
                <a:cs typeface="+mn-lt"/>
                <a:sym typeface="Contrail One"/>
              </a:rPr>
              <a:t> des </a:t>
            </a:r>
            <a:r>
              <a:rPr lang="en-US" sz="3600" dirty="0" err="1">
                <a:solidFill>
                  <a:srgbClr val="000000"/>
                </a:solidFill>
                <a:latin typeface="Contrail One"/>
                <a:ea typeface="+mn-lt"/>
                <a:cs typeface="+mn-lt"/>
                <a:sym typeface="Contrail One"/>
              </a:rPr>
              <a:t>parrainages</a:t>
            </a:r>
            <a:r>
              <a:rPr lang="en-US" sz="3600" dirty="0">
                <a:solidFill>
                  <a:srgbClr val="000000"/>
                </a:solidFill>
                <a:latin typeface="Contrail One"/>
                <a:ea typeface="+mn-lt"/>
                <a:cs typeface="+mn-lt"/>
                <a:sym typeface="Contrail One"/>
              </a:rPr>
              <a:t> par les </a:t>
            </a:r>
            <a:r>
              <a:rPr lang="en-US" sz="3600" dirty="0" err="1">
                <a:solidFill>
                  <a:srgbClr val="000000"/>
                </a:solidFill>
                <a:latin typeface="Contrail One"/>
                <a:ea typeface="+mn-lt"/>
                <a:cs typeface="+mn-lt"/>
                <a:sym typeface="Contrail One"/>
              </a:rPr>
              <a:t>candidats</a:t>
            </a:r>
            <a:r>
              <a:rPr lang="en-US" sz="3600" dirty="0">
                <a:solidFill>
                  <a:srgbClr val="000000"/>
                </a:solidFill>
                <a:latin typeface="Contrail One"/>
                <a:ea typeface="+mn-lt"/>
                <a:cs typeface="+mn-lt"/>
                <a:sym typeface="Contrail One"/>
              </a:rPr>
              <a:t> et les </a:t>
            </a:r>
            <a:r>
              <a:rPr lang="en-US" sz="3600" dirty="0" err="1">
                <a:solidFill>
                  <a:srgbClr val="000000"/>
                </a:solidFill>
                <a:latin typeface="Contrail One"/>
                <a:ea typeface="+mn-lt"/>
                <a:cs typeface="+mn-lt"/>
                <a:sym typeface="Contrail One"/>
              </a:rPr>
              <a:t>autorités</a:t>
            </a:r>
            <a:r>
              <a:rPr lang="en-US" sz="3600" dirty="0">
                <a:solidFill>
                  <a:srgbClr val="000000"/>
                </a:solidFill>
                <a:latin typeface="Contrail One"/>
                <a:ea typeface="+mn-lt"/>
                <a:cs typeface="+mn-lt"/>
                <a:sym typeface="Contrail One"/>
              </a:rPr>
              <a:t>(DGE)</a:t>
            </a:r>
            <a:endParaRPr lang="en-US" dirty="0">
              <a:latin typeface="Contrail One"/>
            </a:endParaRPr>
          </a:p>
          <a:p>
            <a:r>
              <a:rPr lang="en-US" sz="3600" dirty="0">
                <a:solidFill>
                  <a:srgbClr val="000000"/>
                </a:solidFill>
                <a:latin typeface="Contrail One"/>
                <a:ea typeface="+mn-lt"/>
                <a:cs typeface="+mn-lt"/>
                <a:sym typeface="Contrail One"/>
              </a:rPr>
              <a:t>Avec </a:t>
            </a:r>
            <a:r>
              <a:rPr lang="en-US" sz="3600" err="1">
                <a:solidFill>
                  <a:srgbClr val="000000"/>
                </a:solidFill>
                <a:latin typeface="Contrail One"/>
                <a:ea typeface="+mn-lt"/>
                <a:cs typeface="+mn-lt"/>
                <a:sym typeface="Contrail One"/>
              </a:rPr>
              <a:t>une</a:t>
            </a:r>
            <a:r>
              <a:rPr lang="en-US" sz="3600" dirty="0">
                <a:solidFill>
                  <a:srgbClr val="000000"/>
                </a:solidFill>
                <a:latin typeface="Contrail One"/>
                <a:ea typeface="+mn-lt"/>
                <a:cs typeface="+mn-lt"/>
                <a:sym typeface="Contrail One"/>
              </a:rPr>
              <a:t> architecture cloud et des interfaces web et mobiles, </a:t>
            </a:r>
            <a:r>
              <a:rPr lang="en-US" sz="3600" err="1">
                <a:solidFill>
                  <a:srgbClr val="000000"/>
                </a:solidFill>
                <a:latin typeface="Contrail One"/>
                <a:ea typeface="+mn-lt"/>
                <a:cs typeface="+mn-lt"/>
                <a:sym typeface="Contrail One"/>
              </a:rPr>
              <a:t>cette</a:t>
            </a:r>
            <a:r>
              <a:rPr lang="en-US" sz="3600" dirty="0">
                <a:solidFill>
                  <a:srgbClr val="000000"/>
                </a:solidFill>
                <a:latin typeface="Contrail One"/>
                <a:ea typeface="+mn-lt"/>
                <a:cs typeface="+mn-lt"/>
                <a:sym typeface="Contrail One"/>
              </a:rPr>
              <a:t> solution assure un processus </a:t>
            </a:r>
            <a:r>
              <a:rPr lang="en-US" sz="3600" err="1">
                <a:solidFill>
                  <a:srgbClr val="000000"/>
                </a:solidFill>
                <a:latin typeface="Contrail One"/>
                <a:ea typeface="+mn-lt"/>
                <a:cs typeface="+mn-lt"/>
                <a:sym typeface="Contrail One"/>
              </a:rPr>
              <a:t>fiable</a:t>
            </a:r>
            <a:r>
              <a:rPr lang="en-US" sz="3600" dirty="0">
                <a:solidFill>
                  <a:srgbClr val="000000"/>
                </a:solidFill>
                <a:latin typeface="Contrail One"/>
                <a:ea typeface="+mn-lt"/>
                <a:cs typeface="+mn-lt"/>
                <a:sym typeface="Contrail One"/>
              </a:rPr>
              <a:t>, </a:t>
            </a:r>
            <a:r>
              <a:rPr lang="en-US" sz="3600" err="1">
                <a:solidFill>
                  <a:srgbClr val="000000"/>
                </a:solidFill>
                <a:latin typeface="Contrail One"/>
                <a:ea typeface="+mn-lt"/>
                <a:cs typeface="+mn-lt"/>
                <a:sym typeface="Contrail One"/>
              </a:rPr>
              <a:t>rapide</a:t>
            </a:r>
            <a:r>
              <a:rPr lang="en-US" sz="3600" dirty="0">
                <a:solidFill>
                  <a:srgbClr val="000000"/>
                </a:solidFill>
                <a:latin typeface="Contrail One"/>
                <a:ea typeface="+mn-lt"/>
                <a:cs typeface="+mn-lt"/>
                <a:sym typeface="Contrail One"/>
              </a:rPr>
              <a:t> et transparent.</a:t>
            </a:r>
            <a:endParaRPr lang="en-US">
              <a:latin typeface="Contrail One"/>
            </a:endParaRPr>
          </a:p>
          <a:p>
            <a:pPr>
              <a:lnSpc>
                <a:spcPts val="3809"/>
              </a:lnSpc>
            </a:pPr>
            <a:endParaRPr lang="en-US" sz="3600" dirty="0">
              <a:latin typeface="Contrail One"/>
              <a:cs typeface="Arial"/>
            </a:endParaRPr>
          </a:p>
          <a:p>
            <a:pPr algn="l">
              <a:lnSpc>
                <a:spcPts val="3809"/>
              </a:lnSpc>
            </a:pPr>
            <a:endParaRPr lang="en-US" sz="2700" dirty="0">
              <a:solidFill>
                <a:srgbClr val="000000"/>
              </a:solidFill>
              <a:latin typeface="Contrail One"/>
              <a:ea typeface="Contrail One"/>
              <a:cs typeface="Contrail One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0B00143A-CB93-DB91-5325-EC1E114249DA}"/>
              </a:ext>
            </a:extLst>
          </p:cNvPr>
          <p:cNvSpPr txBox="1"/>
          <p:nvPr/>
        </p:nvSpPr>
        <p:spPr>
          <a:xfrm>
            <a:off x="17243327" y="9201150"/>
            <a:ext cx="184346" cy="52803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4339"/>
              </a:lnSpc>
              <a:spcBef>
                <a:spcPct val="0"/>
              </a:spcBef>
            </a:pPr>
            <a:r>
              <a:rPr lang="en-US" sz="3050" dirty="0">
                <a:solidFill>
                  <a:srgbClr val="7A927E"/>
                </a:solidFill>
                <a:latin typeface="Contrail One"/>
                <a:ea typeface="Contrail One"/>
                <a:cs typeface="Contrail One"/>
              </a:rPr>
              <a:t>3</a:t>
            </a:r>
          </a:p>
        </p:txBody>
      </p:sp>
      <p:grpSp>
        <p:nvGrpSpPr>
          <p:cNvPr id="12" name="Group 2">
            <a:extLst>
              <a:ext uri="{FF2B5EF4-FFF2-40B4-BE49-F238E27FC236}">
                <a16:creationId xmlns:a16="http://schemas.microsoft.com/office/drawing/2014/main" id="{A0D6A4CD-E003-2385-FF67-236A0FA5D755}"/>
              </a:ext>
            </a:extLst>
          </p:cNvPr>
          <p:cNvGrpSpPr/>
          <p:nvPr/>
        </p:nvGrpSpPr>
        <p:grpSpPr>
          <a:xfrm>
            <a:off x="6645459" y="308626"/>
            <a:ext cx="4263061" cy="1369093"/>
            <a:chOff x="0" y="-38100"/>
            <a:chExt cx="3559477" cy="394664"/>
          </a:xfrm>
        </p:grpSpPr>
        <p:sp>
          <p:nvSpPr>
            <p:cNvPr id="10" name="Freeform 3">
              <a:extLst>
                <a:ext uri="{FF2B5EF4-FFF2-40B4-BE49-F238E27FC236}">
                  <a16:creationId xmlns:a16="http://schemas.microsoft.com/office/drawing/2014/main" id="{640E0956-A178-FCF4-2D97-640C0D24B590}"/>
                </a:ext>
              </a:extLst>
            </p:cNvPr>
            <p:cNvSpPr/>
            <p:nvPr/>
          </p:nvSpPr>
          <p:spPr>
            <a:xfrm>
              <a:off x="0" y="0"/>
              <a:ext cx="3559477" cy="356564"/>
            </a:xfrm>
            <a:custGeom>
              <a:avLst/>
              <a:gdLst/>
              <a:ahLst/>
              <a:cxnLst/>
              <a:rect l="l" t="t" r="r" b="b"/>
              <a:pathLst>
                <a:path w="3559477" h="356564">
                  <a:moveTo>
                    <a:pt x="0" y="0"/>
                  </a:moveTo>
                  <a:lnTo>
                    <a:pt x="3559477" y="0"/>
                  </a:lnTo>
                  <a:lnTo>
                    <a:pt x="3559477" y="356564"/>
                  </a:lnTo>
                  <a:lnTo>
                    <a:pt x="0" y="356564"/>
                  </a:lnTo>
                  <a:close/>
                </a:path>
              </a:pathLst>
            </a:custGeom>
            <a:solidFill>
              <a:srgbClr val="7A927E"/>
            </a:solidFill>
          </p:spPr>
        </p:sp>
        <p:sp>
          <p:nvSpPr>
            <p:cNvPr id="11" name="TextBox 4">
              <a:extLst>
                <a:ext uri="{FF2B5EF4-FFF2-40B4-BE49-F238E27FC236}">
                  <a16:creationId xmlns:a16="http://schemas.microsoft.com/office/drawing/2014/main" id="{C1193275-6E09-CD4C-9701-E4A24851E666}"/>
                </a:ext>
              </a:extLst>
            </p:cNvPr>
            <p:cNvSpPr txBox="1"/>
            <p:nvPr/>
          </p:nvSpPr>
          <p:spPr>
            <a:xfrm>
              <a:off x="0" y="-38100"/>
              <a:ext cx="3559476" cy="3946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" name="TextBox 3">
            <a:extLst>
              <a:ext uri="{FF2B5EF4-FFF2-40B4-BE49-F238E27FC236}">
                <a16:creationId xmlns:a16="http://schemas.microsoft.com/office/drawing/2014/main" id="{6266031D-410E-9CA9-7F71-A5D78B8FAA7A}"/>
              </a:ext>
            </a:extLst>
          </p:cNvPr>
          <p:cNvSpPr txBox="1"/>
          <p:nvPr/>
        </p:nvSpPr>
        <p:spPr>
          <a:xfrm>
            <a:off x="6638772" y="716098"/>
            <a:ext cx="10280783" cy="13655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459"/>
              </a:lnSpc>
            </a:pPr>
            <a:r>
              <a:rPr lang="en-US" sz="5400" dirty="0">
                <a:solidFill>
                  <a:srgbClr val="000000"/>
                </a:solidFill>
                <a:latin typeface="Contrail One"/>
                <a:cs typeface="Arial"/>
                <a:sym typeface="Anton"/>
              </a:rPr>
              <a:t>I. INTRODUCTION</a:t>
            </a:r>
            <a:endParaRPr lang="en-US" sz="5400" b="1" u="sng" dirty="0">
              <a:latin typeface="Contrail One"/>
              <a:cs typeface="Arial"/>
            </a:endParaRPr>
          </a:p>
          <a:p>
            <a:pPr algn="l">
              <a:lnSpc>
                <a:spcPts val="5459"/>
              </a:lnSpc>
            </a:pPr>
            <a:endParaRPr lang="en-US" sz="3899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  <p:extLst>
      <p:ext uri="{BB962C8B-B14F-4D97-AF65-F5344CB8AC3E}">
        <p14:creationId xmlns:p14="http://schemas.microsoft.com/office/powerpoint/2010/main" val="3703522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7DDC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56820B3-C528-93FB-EE9B-13DCC16E7D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>
            <a:extLst>
              <a:ext uri="{FF2B5EF4-FFF2-40B4-BE49-F238E27FC236}">
                <a16:creationId xmlns:a16="http://schemas.microsoft.com/office/drawing/2014/main" id="{A2708822-C07A-FCA9-63D2-516B7330FE5A}"/>
              </a:ext>
            </a:extLst>
          </p:cNvPr>
          <p:cNvSpPr txBox="1"/>
          <p:nvPr/>
        </p:nvSpPr>
        <p:spPr>
          <a:xfrm>
            <a:off x="-5261" y="8332589"/>
            <a:ext cx="9871052" cy="10323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81"/>
              </a:lnSpc>
            </a:pPr>
            <a:endParaRPr lang="en-US" sz="2950" dirty="0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  <a:p>
            <a:pPr algn="ctr">
              <a:lnSpc>
                <a:spcPts val="4181"/>
              </a:lnSpc>
            </a:pPr>
            <a:r>
              <a:rPr lang="en-US" sz="295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endParaRPr lang="en-US" sz="2950" dirty="0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4AF3F3C0-E6C9-78C0-169D-E3555656DDC3}"/>
              </a:ext>
            </a:extLst>
          </p:cNvPr>
          <p:cNvSpPr txBox="1"/>
          <p:nvPr/>
        </p:nvSpPr>
        <p:spPr>
          <a:xfrm>
            <a:off x="17151154" y="9201150"/>
            <a:ext cx="368692" cy="52803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4339"/>
              </a:lnSpc>
              <a:spcBef>
                <a:spcPct val="0"/>
              </a:spcBef>
            </a:pPr>
            <a:r>
              <a:rPr lang="en-US" sz="3050" dirty="0">
                <a:solidFill>
                  <a:srgbClr val="7A927E"/>
                </a:solidFill>
                <a:latin typeface="Contrail One"/>
                <a:ea typeface="Contrail One"/>
                <a:cs typeface="Contrail One"/>
              </a:rPr>
              <a:t>30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250B6C10-6BE1-3320-2C89-B6899B9F7F96}"/>
              </a:ext>
            </a:extLst>
          </p:cNvPr>
          <p:cNvSpPr txBox="1"/>
          <p:nvPr/>
        </p:nvSpPr>
        <p:spPr>
          <a:xfrm>
            <a:off x="1755475" y="9206542"/>
            <a:ext cx="13849708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latin typeface="Contrail One"/>
                <a:cs typeface="Arial"/>
              </a:rPr>
              <a:t>Et la page pour </a:t>
            </a:r>
            <a:r>
              <a:rPr lang="en-US" sz="2800" err="1">
                <a:latin typeface="Contrail One"/>
                <a:cs typeface="Arial"/>
              </a:rPr>
              <a:t>definir</a:t>
            </a:r>
            <a:r>
              <a:rPr lang="en-US" sz="2800" dirty="0">
                <a:latin typeface="Contrail One"/>
                <a:cs typeface="Arial"/>
              </a:rPr>
              <a:t> </a:t>
            </a:r>
            <a:r>
              <a:rPr lang="en-US" sz="2800" err="1">
                <a:latin typeface="Contrail One"/>
                <a:cs typeface="Arial"/>
              </a:rPr>
              <a:t>l’ouverture</a:t>
            </a:r>
            <a:r>
              <a:rPr lang="en-US" sz="2800" dirty="0">
                <a:latin typeface="Contrail One"/>
                <a:cs typeface="Arial"/>
              </a:rPr>
              <a:t> et la fermeture des </a:t>
            </a:r>
            <a:r>
              <a:rPr lang="en-US" sz="2800" err="1">
                <a:latin typeface="Contrail One"/>
                <a:cs typeface="Arial"/>
              </a:rPr>
              <a:t>parrainages</a:t>
            </a:r>
            <a:r>
              <a:rPr lang="en-US" sz="2800" dirty="0">
                <a:latin typeface="Contrail One"/>
                <a:cs typeface="Arial"/>
              </a:rPr>
              <a:t> </a:t>
            </a:r>
            <a:r>
              <a:rPr lang="en-US" sz="2800" err="1">
                <a:latin typeface="Contrail One"/>
                <a:cs typeface="Arial"/>
              </a:rPr>
              <a:t>gerer</a:t>
            </a:r>
            <a:r>
              <a:rPr lang="en-US" sz="2800" dirty="0">
                <a:latin typeface="Contrail One"/>
                <a:cs typeface="Arial"/>
              </a:rPr>
              <a:t> par le </a:t>
            </a:r>
            <a:r>
              <a:rPr lang="en-US" sz="2800" err="1">
                <a:latin typeface="Contrail One"/>
                <a:cs typeface="Arial"/>
              </a:rPr>
              <a:t>membre</a:t>
            </a:r>
            <a:r>
              <a:rPr lang="en-US" sz="2800" dirty="0">
                <a:latin typeface="Contrail One"/>
                <a:cs typeface="Arial"/>
              </a:rPr>
              <a:t> de la </a:t>
            </a:r>
            <a:r>
              <a:rPr lang="en-US" sz="2800" err="1">
                <a:latin typeface="Contrail One"/>
                <a:cs typeface="Arial"/>
              </a:rPr>
              <a:t>dge</a:t>
            </a:r>
            <a:r>
              <a:rPr lang="en-US" sz="2800" dirty="0">
                <a:latin typeface="Contrail One"/>
                <a:cs typeface="Arial"/>
              </a:rPr>
              <a:t>.</a:t>
            </a:r>
            <a:endParaRPr lang="en-US" sz="2800">
              <a:latin typeface="Contrail One"/>
            </a:endParaRPr>
          </a:p>
        </p:txBody>
      </p:sp>
      <p:pic>
        <p:nvPicPr>
          <p:cNvPr id="4" name="Image 3" descr="Une image contenant texte, capture d’écran, logiciel, affichage&#10;&#10;Le contenu généré par l’IA peut être incorrect.">
            <a:extLst>
              <a:ext uri="{FF2B5EF4-FFF2-40B4-BE49-F238E27FC236}">
                <a16:creationId xmlns:a16="http://schemas.microsoft.com/office/drawing/2014/main" id="{E2CBA864-B664-8AE1-5176-378098DB9B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84" y="4314"/>
            <a:ext cx="18287998" cy="9027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187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7DDC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6B0360C-33A5-21EC-35C4-FF8BA1D90C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DA16EE09-2323-D14B-E7C4-1082B1D51250}"/>
              </a:ext>
            </a:extLst>
          </p:cNvPr>
          <p:cNvGrpSpPr/>
          <p:nvPr/>
        </p:nvGrpSpPr>
        <p:grpSpPr>
          <a:xfrm>
            <a:off x="3986047" y="819910"/>
            <a:ext cx="7027888" cy="1353827"/>
            <a:chOff x="0" y="0"/>
            <a:chExt cx="1850966" cy="356564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0E56C606-EF98-CAD9-2BCE-E3D5D4AF4CD2}"/>
                </a:ext>
              </a:extLst>
            </p:cNvPr>
            <p:cNvSpPr/>
            <p:nvPr/>
          </p:nvSpPr>
          <p:spPr>
            <a:xfrm>
              <a:off x="0" y="0"/>
              <a:ext cx="1850966" cy="356564"/>
            </a:xfrm>
            <a:custGeom>
              <a:avLst/>
              <a:gdLst/>
              <a:ahLst/>
              <a:cxnLst/>
              <a:rect l="l" t="t" r="r" b="b"/>
              <a:pathLst>
                <a:path w="1850966" h="356564">
                  <a:moveTo>
                    <a:pt x="0" y="0"/>
                  </a:moveTo>
                  <a:lnTo>
                    <a:pt x="1850966" y="0"/>
                  </a:lnTo>
                  <a:lnTo>
                    <a:pt x="1850966" y="356564"/>
                  </a:lnTo>
                  <a:lnTo>
                    <a:pt x="0" y="356564"/>
                  </a:lnTo>
                  <a:close/>
                </a:path>
              </a:pathLst>
            </a:custGeom>
            <a:solidFill>
              <a:srgbClr val="7A927E"/>
            </a:soli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9D35DC89-1995-23D1-28BB-78083FD3885C}"/>
                </a:ext>
              </a:extLst>
            </p:cNvPr>
            <p:cNvSpPr txBox="1"/>
            <p:nvPr/>
          </p:nvSpPr>
          <p:spPr>
            <a:xfrm>
              <a:off x="0" y="-38100"/>
              <a:ext cx="1850966" cy="3946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0" name="Group 20">
            <a:extLst>
              <a:ext uri="{FF2B5EF4-FFF2-40B4-BE49-F238E27FC236}">
                <a16:creationId xmlns:a16="http://schemas.microsoft.com/office/drawing/2014/main" id="{BF19901A-5B88-5F0B-D1E1-E3FDF2582A12}"/>
              </a:ext>
            </a:extLst>
          </p:cNvPr>
          <p:cNvGrpSpPr/>
          <p:nvPr/>
        </p:nvGrpSpPr>
        <p:grpSpPr>
          <a:xfrm>
            <a:off x="1814666" y="819910"/>
            <a:ext cx="13514887" cy="1353827"/>
            <a:chOff x="0" y="0"/>
            <a:chExt cx="3559476" cy="356564"/>
          </a:xfrm>
        </p:grpSpPr>
        <p:sp>
          <p:nvSpPr>
            <p:cNvPr id="21" name="Freeform 21">
              <a:extLst>
                <a:ext uri="{FF2B5EF4-FFF2-40B4-BE49-F238E27FC236}">
                  <a16:creationId xmlns:a16="http://schemas.microsoft.com/office/drawing/2014/main" id="{C566E583-DA2D-A61F-3857-DCB76073C2F9}"/>
                </a:ext>
              </a:extLst>
            </p:cNvPr>
            <p:cNvSpPr/>
            <p:nvPr/>
          </p:nvSpPr>
          <p:spPr>
            <a:xfrm>
              <a:off x="0" y="0"/>
              <a:ext cx="3559477" cy="356564"/>
            </a:xfrm>
            <a:custGeom>
              <a:avLst/>
              <a:gdLst/>
              <a:ahLst/>
              <a:cxnLst/>
              <a:rect l="l" t="t" r="r" b="b"/>
              <a:pathLst>
                <a:path w="3559477" h="356564">
                  <a:moveTo>
                    <a:pt x="0" y="0"/>
                  </a:moveTo>
                  <a:lnTo>
                    <a:pt x="3559477" y="0"/>
                  </a:lnTo>
                  <a:lnTo>
                    <a:pt x="3559477" y="356564"/>
                  </a:lnTo>
                  <a:lnTo>
                    <a:pt x="0" y="356564"/>
                  </a:lnTo>
                  <a:close/>
                </a:path>
              </a:pathLst>
            </a:custGeom>
            <a:solidFill>
              <a:srgbClr val="7A927E"/>
            </a:solidFill>
          </p:spPr>
        </p:sp>
        <p:sp>
          <p:nvSpPr>
            <p:cNvPr id="22" name="TextBox 22">
              <a:extLst>
                <a:ext uri="{FF2B5EF4-FFF2-40B4-BE49-F238E27FC236}">
                  <a16:creationId xmlns:a16="http://schemas.microsoft.com/office/drawing/2014/main" id="{B1DC044D-5701-55B0-BBF9-6561E793C617}"/>
                </a:ext>
              </a:extLst>
            </p:cNvPr>
            <p:cNvSpPr txBox="1"/>
            <p:nvPr/>
          </p:nvSpPr>
          <p:spPr>
            <a:xfrm>
              <a:off x="0" y="-38100"/>
              <a:ext cx="3559476" cy="3946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3" name="TextBox 23">
            <a:extLst>
              <a:ext uri="{FF2B5EF4-FFF2-40B4-BE49-F238E27FC236}">
                <a16:creationId xmlns:a16="http://schemas.microsoft.com/office/drawing/2014/main" id="{4AE4E9AA-5732-F6E6-69B7-F3A0DE92C27D}"/>
              </a:ext>
            </a:extLst>
          </p:cNvPr>
          <p:cNvSpPr txBox="1"/>
          <p:nvPr/>
        </p:nvSpPr>
        <p:spPr>
          <a:xfrm>
            <a:off x="2010159" y="828075"/>
            <a:ext cx="12910371" cy="20949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200" b="1" dirty="0">
                <a:solidFill>
                  <a:srgbClr val="000000"/>
                </a:solidFill>
                <a:latin typeface="Contrail One"/>
                <a:cs typeface="Arial"/>
                <a:sym typeface="Times New Roman Bold"/>
              </a:rPr>
              <a:t> V. Une description des </a:t>
            </a:r>
            <a:r>
              <a:rPr lang="en-US" sz="3200" b="1" dirty="0" err="1">
                <a:solidFill>
                  <a:srgbClr val="000000"/>
                </a:solidFill>
                <a:latin typeface="Contrail One"/>
                <a:cs typeface="Arial"/>
                <a:sym typeface="Times New Roman Bold"/>
              </a:rPr>
              <a:t>fonctionnalités</a:t>
            </a:r>
            <a:r>
              <a:rPr lang="en-US" sz="3200" b="1" dirty="0">
                <a:solidFill>
                  <a:srgbClr val="000000"/>
                </a:solidFill>
                <a:latin typeface="Contrail One"/>
                <a:cs typeface="Arial"/>
                <a:sym typeface="Times New Roman Bold"/>
              </a:rPr>
              <a:t> </a:t>
            </a:r>
            <a:r>
              <a:rPr lang="en-US" sz="3200" b="1" dirty="0" err="1">
                <a:solidFill>
                  <a:srgbClr val="000000"/>
                </a:solidFill>
                <a:latin typeface="Contrail One"/>
                <a:cs typeface="Arial"/>
                <a:sym typeface="Times New Roman Bold"/>
              </a:rPr>
              <a:t>identifiées</a:t>
            </a:r>
            <a:r>
              <a:rPr lang="en-US" sz="3200" b="1" dirty="0">
                <a:solidFill>
                  <a:srgbClr val="000000"/>
                </a:solidFill>
                <a:latin typeface="Contrail One"/>
                <a:cs typeface="Arial"/>
                <a:sym typeface="Times New Roman Bold"/>
              </a:rPr>
              <a:t> et </a:t>
            </a:r>
            <a:r>
              <a:rPr lang="en-US" sz="3200" b="1" dirty="0" err="1">
                <a:solidFill>
                  <a:srgbClr val="000000"/>
                </a:solidFill>
                <a:latin typeface="Contrail One"/>
                <a:cs typeface="Arial"/>
                <a:sym typeface="Times New Roman Bold"/>
              </a:rPr>
              <a:t>implémentées</a:t>
            </a:r>
            <a:r>
              <a:rPr lang="en-US" sz="3200" b="1" dirty="0">
                <a:solidFill>
                  <a:srgbClr val="000000"/>
                </a:solidFill>
                <a:latin typeface="Contrail One"/>
                <a:cs typeface="Arial"/>
                <a:sym typeface="Times New Roman Bold"/>
              </a:rPr>
              <a:t> par des captures </a:t>
            </a:r>
            <a:r>
              <a:rPr lang="en-US" sz="3200" b="1" dirty="0" err="1">
                <a:solidFill>
                  <a:srgbClr val="000000"/>
                </a:solidFill>
                <a:latin typeface="Contrail One"/>
                <a:cs typeface="Arial"/>
                <a:sym typeface="Times New Roman Bold"/>
              </a:rPr>
              <a:t>d’écran</a:t>
            </a:r>
            <a:r>
              <a:rPr lang="en-US" sz="3200" b="1" dirty="0">
                <a:solidFill>
                  <a:srgbClr val="000000"/>
                </a:solidFill>
                <a:latin typeface="Contrail One"/>
                <a:cs typeface="Arial"/>
                <a:sym typeface="Times New Roman Bold"/>
              </a:rPr>
              <a:t> </a:t>
            </a:r>
            <a:r>
              <a:rPr lang="en-US" sz="3200" b="1" dirty="0" err="1">
                <a:solidFill>
                  <a:srgbClr val="000000"/>
                </a:solidFill>
                <a:latin typeface="Contrail One"/>
                <a:cs typeface="Arial"/>
                <a:sym typeface="Times New Roman Bold"/>
              </a:rPr>
              <a:t>portant</a:t>
            </a:r>
            <a:r>
              <a:rPr lang="en-US" sz="3200" b="1" dirty="0">
                <a:solidFill>
                  <a:srgbClr val="000000"/>
                </a:solidFill>
                <a:latin typeface="Contrail One"/>
                <a:cs typeface="Arial"/>
                <a:sym typeface="Times New Roman Bold"/>
              </a:rPr>
              <a:t> </a:t>
            </a:r>
            <a:r>
              <a:rPr lang="en-US" sz="3200" b="1" dirty="0" err="1">
                <a:solidFill>
                  <a:srgbClr val="000000"/>
                </a:solidFill>
                <a:latin typeface="Contrail One"/>
                <a:cs typeface="Arial"/>
                <a:sym typeface="Times New Roman Bold"/>
              </a:rPr>
              <a:t>individuellement</a:t>
            </a:r>
            <a:r>
              <a:rPr lang="en-US" sz="3200" b="1" dirty="0">
                <a:solidFill>
                  <a:srgbClr val="000000"/>
                </a:solidFill>
                <a:latin typeface="Contrail One"/>
                <a:cs typeface="Arial"/>
                <a:sym typeface="Times New Roman Bold"/>
              </a:rPr>
              <a:t> des </a:t>
            </a:r>
            <a:r>
              <a:rPr lang="en-US" sz="3200" b="1" dirty="0" err="1">
                <a:solidFill>
                  <a:srgbClr val="000000"/>
                </a:solidFill>
                <a:latin typeface="Contrail One"/>
                <a:cs typeface="Arial"/>
                <a:sym typeface="Times New Roman Bold"/>
              </a:rPr>
              <a:t>commentaires</a:t>
            </a:r>
            <a:r>
              <a:rPr lang="en-US" sz="3200" b="1" dirty="0">
                <a:solidFill>
                  <a:srgbClr val="000000"/>
                </a:solidFill>
                <a:latin typeface="Contrail One"/>
                <a:cs typeface="Arial"/>
                <a:sym typeface="Times New Roman Bold"/>
              </a:rPr>
              <a:t> </a:t>
            </a:r>
            <a:r>
              <a:rPr lang="en-US" sz="3200" b="1" dirty="0" err="1">
                <a:solidFill>
                  <a:srgbClr val="000000"/>
                </a:solidFill>
                <a:latin typeface="Contrail One"/>
                <a:cs typeface="Arial"/>
                <a:sym typeface="Times New Roman Bold"/>
              </a:rPr>
              <a:t>textuels</a:t>
            </a:r>
            <a:r>
              <a:rPr lang="en-US" sz="3200" b="1" dirty="0">
                <a:solidFill>
                  <a:srgbClr val="000000"/>
                </a:solidFill>
                <a:latin typeface="Contrail One"/>
                <a:cs typeface="Arial"/>
                <a:sym typeface="Times New Roman Bold"/>
              </a:rPr>
              <a:t> (</a:t>
            </a:r>
            <a:r>
              <a:rPr lang="en-US" sz="3200" b="1" dirty="0" err="1">
                <a:solidFill>
                  <a:srgbClr val="000000"/>
                </a:solidFill>
                <a:latin typeface="Contrail One"/>
                <a:cs typeface="Arial"/>
                <a:sym typeface="Times New Roman Bold"/>
              </a:rPr>
              <a:t>Candidats</a:t>
            </a:r>
            <a:r>
              <a:rPr lang="en-US" sz="3200" b="1" dirty="0">
                <a:solidFill>
                  <a:srgbClr val="000000"/>
                </a:solidFill>
                <a:latin typeface="Contrail One"/>
                <a:cs typeface="Arial"/>
                <a:sym typeface="Times New Roman Bold"/>
              </a:rPr>
              <a:t>)</a:t>
            </a:r>
            <a:endParaRPr lang="fr-FR" sz="3200" dirty="0">
              <a:latin typeface="Contrail One"/>
            </a:endParaRPr>
          </a:p>
        </p:txBody>
      </p:sp>
      <p:sp>
        <p:nvSpPr>
          <p:cNvPr id="24" name="TextBox 24">
            <a:extLst>
              <a:ext uri="{FF2B5EF4-FFF2-40B4-BE49-F238E27FC236}">
                <a16:creationId xmlns:a16="http://schemas.microsoft.com/office/drawing/2014/main" id="{20ED861B-A55F-7419-381E-24BB70BC73EF}"/>
              </a:ext>
            </a:extLst>
          </p:cNvPr>
          <p:cNvSpPr txBox="1"/>
          <p:nvPr/>
        </p:nvSpPr>
        <p:spPr>
          <a:xfrm>
            <a:off x="17151154" y="9201150"/>
            <a:ext cx="368692" cy="52803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4339"/>
              </a:lnSpc>
              <a:spcBef>
                <a:spcPct val="0"/>
              </a:spcBef>
            </a:pPr>
            <a:r>
              <a:rPr lang="en-US" sz="3050" dirty="0">
                <a:solidFill>
                  <a:srgbClr val="7A927E"/>
                </a:solidFill>
                <a:latin typeface="Contrail One"/>
                <a:ea typeface="Contrail One"/>
                <a:cs typeface="Contrail One"/>
              </a:rPr>
              <a:t>31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8BAC11D4-F8F3-D445-EE51-4011EC89B4D6}"/>
              </a:ext>
            </a:extLst>
          </p:cNvPr>
          <p:cNvSpPr txBox="1"/>
          <p:nvPr/>
        </p:nvSpPr>
        <p:spPr>
          <a:xfrm>
            <a:off x="7772400" y="4914900"/>
            <a:ext cx="9471803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dirty="0">
                <a:latin typeface="Contrail One"/>
                <a:cs typeface="Arial"/>
              </a:rPr>
              <a:t>Nous </a:t>
            </a:r>
            <a:r>
              <a:rPr lang="en-US" sz="3200" dirty="0" err="1">
                <a:latin typeface="Contrail One"/>
                <a:cs typeface="Arial"/>
              </a:rPr>
              <a:t>avons</a:t>
            </a:r>
            <a:r>
              <a:rPr lang="en-US" sz="3200" dirty="0">
                <a:latin typeface="Contrail One"/>
                <a:cs typeface="Arial"/>
              </a:rPr>
              <a:t> </a:t>
            </a:r>
            <a:r>
              <a:rPr lang="en-US" sz="3200" dirty="0" err="1">
                <a:latin typeface="Contrail One"/>
                <a:cs typeface="Arial"/>
              </a:rPr>
              <a:t>aussi</a:t>
            </a:r>
            <a:r>
              <a:rPr lang="en-US" sz="3200" dirty="0">
                <a:latin typeface="Contrail One"/>
                <a:cs typeface="Arial"/>
              </a:rPr>
              <a:t> la page des </a:t>
            </a:r>
            <a:r>
              <a:rPr lang="en-US" sz="3200" dirty="0" err="1">
                <a:latin typeface="Contrail One"/>
                <a:cs typeface="Arial"/>
              </a:rPr>
              <a:t>candidats</a:t>
            </a:r>
            <a:r>
              <a:rPr lang="en-US" sz="3200" dirty="0">
                <a:latin typeface="Contrail One"/>
                <a:cs typeface="Arial"/>
              </a:rPr>
              <a:t>.</a:t>
            </a:r>
          </a:p>
        </p:txBody>
      </p:sp>
      <p:pic>
        <p:nvPicPr>
          <p:cNvPr id="5" name="Image 4" descr="Article: Poor background check experience lowers candidate joining  prospects — People Matters">
            <a:extLst>
              <a:ext uri="{FF2B5EF4-FFF2-40B4-BE49-F238E27FC236}">
                <a16:creationId xmlns:a16="http://schemas.microsoft.com/office/drawing/2014/main" id="{762A907C-CBB8-EC2A-1F65-DA517FDC09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2798" y="4350409"/>
            <a:ext cx="3282350" cy="2319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63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7DDC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4C90082-F4ED-8ACA-A42A-0845376E5D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>
            <a:extLst>
              <a:ext uri="{FF2B5EF4-FFF2-40B4-BE49-F238E27FC236}">
                <a16:creationId xmlns:a16="http://schemas.microsoft.com/office/drawing/2014/main" id="{C19F7F85-B410-F01B-5AB7-5D6B481802C6}"/>
              </a:ext>
            </a:extLst>
          </p:cNvPr>
          <p:cNvSpPr txBox="1"/>
          <p:nvPr/>
        </p:nvSpPr>
        <p:spPr>
          <a:xfrm>
            <a:off x="-5261" y="8332589"/>
            <a:ext cx="9871052" cy="10323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81"/>
              </a:lnSpc>
            </a:pPr>
            <a:endParaRPr lang="en-US" sz="2950" dirty="0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  <a:p>
            <a:pPr algn="ctr">
              <a:lnSpc>
                <a:spcPts val="4181"/>
              </a:lnSpc>
            </a:pPr>
            <a:r>
              <a:rPr lang="en-US" sz="295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endParaRPr lang="en-US" sz="2950" dirty="0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AD6EE634-CD5E-D2DF-C0CF-854DFB9BECBA}"/>
              </a:ext>
            </a:extLst>
          </p:cNvPr>
          <p:cNvSpPr txBox="1"/>
          <p:nvPr/>
        </p:nvSpPr>
        <p:spPr>
          <a:xfrm>
            <a:off x="17151154" y="9201150"/>
            <a:ext cx="368692" cy="52803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4339"/>
              </a:lnSpc>
              <a:spcBef>
                <a:spcPct val="0"/>
              </a:spcBef>
            </a:pPr>
            <a:r>
              <a:rPr lang="en-US" sz="3050" dirty="0">
                <a:solidFill>
                  <a:srgbClr val="7A927E"/>
                </a:solidFill>
                <a:latin typeface="Contrail One"/>
                <a:ea typeface="Contrail One"/>
                <a:cs typeface="Contrail One"/>
              </a:rPr>
              <a:t>32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9CFFE361-6219-3573-5F2A-0067E8967BD0}"/>
              </a:ext>
            </a:extLst>
          </p:cNvPr>
          <p:cNvSpPr txBox="1"/>
          <p:nvPr/>
        </p:nvSpPr>
        <p:spPr>
          <a:xfrm>
            <a:off x="7729268" y="8775222"/>
            <a:ext cx="9514935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2800" dirty="0">
              <a:latin typeface="Contrail One"/>
              <a:cs typeface="Arial"/>
            </a:endParaRPr>
          </a:p>
          <a:p>
            <a:br>
              <a:rPr lang="en-US" dirty="0"/>
            </a:br>
            <a:endParaRPr lang="en-US" dirty="0"/>
          </a:p>
        </p:txBody>
      </p:sp>
      <p:pic>
        <p:nvPicPr>
          <p:cNvPr id="2" name="Image 1" descr="Une image contenant texte, capture d’écran, logiciel, arbre&#10;&#10;Le contenu généré par l’IA peut être incorrect.">
            <a:extLst>
              <a:ext uri="{FF2B5EF4-FFF2-40B4-BE49-F238E27FC236}">
                <a16:creationId xmlns:a16="http://schemas.microsoft.com/office/drawing/2014/main" id="{0189B20B-0FA3-0047-90CA-FA8B530D13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782" y="-208831"/>
            <a:ext cx="18287999" cy="9195038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D40C3DAE-7EFD-36AA-90A8-EC00F04B5B80}"/>
              </a:ext>
            </a:extLst>
          </p:cNvPr>
          <p:cNvSpPr txBox="1"/>
          <p:nvPr/>
        </p:nvSpPr>
        <p:spPr>
          <a:xfrm>
            <a:off x="1324155" y="9314372"/>
            <a:ext cx="11304916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latin typeface="Contrail One"/>
              </a:rPr>
              <a:t>La page pour le tableau de bord du DGE (admin) avec la gestion des parrainages.</a:t>
            </a:r>
            <a:r>
              <a:rPr lang="fr-FR" sz="2400">
                <a:latin typeface="Contrail One"/>
              </a:rPr>
              <a:t>​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25306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7DDC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8D4354E-ACF7-4CA2-961A-81E503F821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9">
            <a:extLst>
              <a:ext uri="{FF2B5EF4-FFF2-40B4-BE49-F238E27FC236}">
                <a16:creationId xmlns:a16="http://schemas.microsoft.com/office/drawing/2014/main" id="{2315C89A-8F88-79B4-A7BA-20E8DDBA9627}"/>
              </a:ext>
            </a:extLst>
          </p:cNvPr>
          <p:cNvSpPr txBox="1"/>
          <p:nvPr/>
        </p:nvSpPr>
        <p:spPr>
          <a:xfrm>
            <a:off x="17151154" y="9201150"/>
            <a:ext cx="368692" cy="52803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4339"/>
              </a:lnSpc>
              <a:spcBef>
                <a:spcPct val="0"/>
              </a:spcBef>
            </a:pPr>
            <a:r>
              <a:rPr lang="en-US" sz="3050" dirty="0">
                <a:solidFill>
                  <a:srgbClr val="7A927E"/>
                </a:solidFill>
                <a:latin typeface="Contrail One"/>
                <a:ea typeface="Contrail One"/>
                <a:cs typeface="Contrail One"/>
                <a:sym typeface="Contrail One"/>
              </a:rPr>
              <a:t>33</a:t>
            </a:r>
            <a:endParaRPr lang="en-US" sz="3099" dirty="0">
              <a:solidFill>
                <a:srgbClr val="7A927E"/>
              </a:solidFill>
              <a:latin typeface="Contrail One"/>
              <a:ea typeface="Contrail One"/>
              <a:cs typeface="Contrail One"/>
              <a:sym typeface="Contrail One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B0B71F26-37E9-9EEA-1842-0135268BC632}"/>
              </a:ext>
            </a:extLst>
          </p:cNvPr>
          <p:cNvSpPr txBox="1"/>
          <p:nvPr/>
        </p:nvSpPr>
        <p:spPr>
          <a:xfrm>
            <a:off x="3674854" y="8926183"/>
            <a:ext cx="9924689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latin typeface="Contrail One"/>
                <a:ea typeface="+mn-lt"/>
                <a:cs typeface="+mn-lt"/>
              </a:rPr>
              <a:t>La page </a:t>
            </a:r>
            <a:r>
              <a:rPr lang="en-US" sz="2800" dirty="0" err="1">
                <a:latin typeface="Contrail One"/>
                <a:ea typeface="+mn-lt"/>
                <a:cs typeface="+mn-lt"/>
              </a:rPr>
              <a:t>d’authentification</a:t>
            </a:r>
            <a:r>
              <a:rPr lang="en-US" sz="2800" dirty="0">
                <a:latin typeface="Contrail One"/>
                <a:ea typeface="+mn-lt"/>
                <a:cs typeface="+mn-lt"/>
              </a:rPr>
              <a:t> du </a:t>
            </a:r>
            <a:r>
              <a:rPr lang="en-US" sz="2800" dirty="0" err="1">
                <a:latin typeface="Contrail One"/>
                <a:ea typeface="+mn-lt"/>
                <a:cs typeface="+mn-lt"/>
              </a:rPr>
              <a:t>candidat</a:t>
            </a:r>
            <a:r>
              <a:rPr lang="en-US" sz="2800" dirty="0">
                <a:latin typeface="Contrail One"/>
                <a:ea typeface="+mn-lt"/>
                <a:cs typeface="+mn-lt"/>
              </a:rPr>
              <a:t> pour </a:t>
            </a:r>
            <a:r>
              <a:rPr lang="en-US" sz="2800" dirty="0" err="1">
                <a:latin typeface="Contrail One"/>
                <a:ea typeface="+mn-lt"/>
                <a:cs typeface="+mn-lt"/>
              </a:rPr>
              <a:t>cela</a:t>
            </a:r>
            <a:r>
              <a:rPr lang="en-US" sz="2800" dirty="0">
                <a:latin typeface="Contrail One"/>
                <a:ea typeface="+mn-lt"/>
                <a:cs typeface="+mn-lt"/>
              </a:rPr>
              <a:t> le </a:t>
            </a:r>
            <a:r>
              <a:rPr lang="en-US" sz="2800" dirty="0" err="1">
                <a:latin typeface="Contrail One"/>
                <a:ea typeface="+mn-lt"/>
                <a:cs typeface="+mn-lt"/>
              </a:rPr>
              <a:t>candidat</a:t>
            </a:r>
            <a:r>
              <a:rPr lang="en-US" sz="2800" dirty="0">
                <a:latin typeface="Contrail One"/>
                <a:ea typeface="+mn-lt"/>
                <a:cs typeface="+mn-lt"/>
              </a:rPr>
              <a:t> </a:t>
            </a:r>
            <a:r>
              <a:rPr lang="en-US" sz="2800" dirty="0" err="1">
                <a:latin typeface="Contrail One"/>
                <a:ea typeface="+mn-lt"/>
                <a:cs typeface="+mn-lt"/>
              </a:rPr>
              <a:t>devra</a:t>
            </a:r>
            <a:r>
              <a:rPr lang="en-US" sz="2800" dirty="0">
                <a:latin typeface="Contrail One"/>
                <a:ea typeface="+mn-lt"/>
                <a:cs typeface="+mn-lt"/>
              </a:rPr>
              <a:t> se </a:t>
            </a:r>
            <a:r>
              <a:rPr lang="en-US" sz="2800" dirty="0" err="1">
                <a:latin typeface="Contrail One"/>
                <a:ea typeface="+mn-lt"/>
                <a:cs typeface="+mn-lt"/>
              </a:rPr>
              <a:t>renseigner</a:t>
            </a:r>
            <a:r>
              <a:rPr lang="en-US" sz="2800" dirty="0">
                <a:latin typeface="Contrail One"/>
                <a:ea typeface="+mn-lt"/>
                <a:cs typeface="+mn-lt"/>
              </a:rPr>
              <a:t> son email et son code </a:t>
            </a:r>
            <a:r>
              <a:rPr lang="en-US" sz="2800" dirty="0" err="1">
                <a:latin typeface="Contrail One"/>
                <a:ea typeface="+mn-lt"/>
                <a:cs typeface="+mn-lt"/>
              </a:rPr>
              <a:t>d’authentification</a:t>
            </a:r>
            <a:r>
              <a:rPr lang="en-US" sz="2800" dirty="0">
                <a:latin typeface="Contrail One"/>
                <a:ea typeface="+mn-lt"/>
                <a:cs typeface="+mn-lt"/>
              </a:rPr>
              <a:t>.</a:t>
            </a:r>
            <a:endParaRPr lang="fr-FR" dirty="0">
              <a:latin typeface="Contrail One"/>
            </a:endParaRPr>
          </a:p>
        </p:txBody>
      </p:sp>
      <p:pic>
        <p:nvPicPr>
          <p:cNvPr id="3" name="Image 2" descr="Une image contenant texte, capture d’écran, logiciel, affichage&#10;&#10;Le contenu généré par l’IA peut être incorrect.">
            <a:extLst>
              <a:ext uri="{FF2B5EF4-FFF2-40B4-BE49-F238E27FC236}">
                <a16:creationId xmlns:a16="http://schemas.microsoft.com/office/drawing/2014/main" id="{E1681D9D-48C6-E363-1F2F-182F060218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83" y="6829"/>
            <a:ext cx="18266433" cy="8655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911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7DDC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146BD62-1390-FB85-3430-1118F8D10E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>
            <a:extLst>
              <a:ext uri="{FF2B5EF4-FFF2-40B4-BE49-F238E27FC236}">
                <a16:creationId xmlns:a16="http://schemas.microsoft.com/office/drawing/2014/main" id="{B395C113-DA5F-023E-4126-A32FC22D098E}"/>
              </a:ext>
            </a:extLst>
          </p:cNvPr>
          <p:cNvSpPr txBox="1"/>
          <p:nvPr/>
        </p:nvSpPr>
        <p:spPr>
          <a:xfrm>
            <a:off x="-5261" y="8332589"/>
            <a:ext cx="9871052" cy="10323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81"/>
              </a:lnSpc>
            </a:pPr>
            <a:endParaRPr lang="en-US" sz="2950" dirty="0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  <a:p>
            <a:pPr algn="ctr">
              <a:lnSpc>
                <a:spcPts val="4181"/>
              </a:lnSpc>
            </a:pPr>
            <a:r>
              <a:rPr lang="en-US" sz="295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endParaRPr lang="en-US" sz="2950" dirty="0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FE9B7B35-C028-6253-24AB-9EC529814157}"/>
              </a:ext>
            </a:extLst>
          </p:cNvPr>
          <p:cNvSpPr txBox="1"/>
          <p:nvPr/>
        </p:nvSpPr>
        <p:spPr>
          <a:xfrm>
            <a:off x="17172720" y="9459942"/>
            <a:ext cx="368692" cy="52803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4339"/>
              </a:lnSpc>
              <a:spcBef>
                <a:spcPct val="0"/>
              </a:spcBef>
            </a:pPr>
            <a:r>
              <a:rPr lang="en-US" sz="3050" dirty="0">
                <a:solidFill>
                  <a:srgbClr val="7A927E"/>
                </a:solidFill>
                <a:latin typeface="Contrail One"/>
                <a:ea typeface="Contrail One"/>
                <a:cs typeface="Contrail One"/>
              </a:rPr>
              <a:t>34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C1D5828B-B12F-DD05-4BC2-250C8DE268CD}"/>
              </a:ext>
            </a:extLst>
          </p:cNvPr>
          <p:cNvSpPr txBox="1"/>
          <p:nvPr/>
        </p:nvSpPr>
        <p:spPr>
          <a:xfrm>
            <a:off x="483080" y="9400636"/>
            <a:ext cx="14108501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>
                <a:latin typeface="Contrail One"/>
              </a:rPr>
              <a:t>Pour avoir acces a son interface pour ainsi visualiser ses statistiques sur les parrainages.</a:t>
            </a:r>
            <a:r>
              <a:rPr lang="fr-FR" sz="2800">
                <a:latin typeface="Contrail One"/>
              </a:rPr>
              <a:t>​</a:t>
            </a:r>
            <a:endParaRPr lang="fr-FR"/>
          </a:p>
        </p:txBody>
      </p:sp>
      <p:pic>
        <p:nvPicPr>
          <p:cNvPr id="4" name="Image 3" descr="Une image contenant texte, capture d’écran, nombre, logiciel&#10;&#10;Le contenu généré par l’IA peut être incorrect.">
            <a:extLst>
              <a:ext uri="{FF2B5EF4-FFF2-40B4-BE49-F238E27FC236}">
                <a16:creationId xmlns:a16="http://schemas.microsoft.com/office/drawing/2014/main" id="{51A6D21C-8FAC-07FE-9B64-E994E65662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4878" y="-6739"/>
            <a:ext cx="18503660" cy="922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502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7DDC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5A680A4-1BE5-F5D5-DE03-EE4B3F1EE0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499A3DA6-A76B-BB3B-59E4-B850F8C549C8}"/>
              </a:ext>
            </a:extLst>
          </p:cNvPr>
          <p:cNvGrpSpPr/>
          <p:nvPr/>
        </p:nvGrpSpPr>
        <p:grpSpPr>
          <a:xfrm>
            <a:off x="3986047" y="819910"/>
            <a:ext cx="7027888" cy="1353827"/>
            <a:chOff x="0" y="0"/>
            <a:chExt cx="1850966" cy="356564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B70DD83B-CB57-A23C-4E4E-070C4D9125EE}"/>
                </a:ext>
              </a:extLst>
            </p:cNvPr>
            <p:cNvSpPr/>
            <p:nvPr/>
          </p:nvSpPr>
          <p:spPr>
            <a:xfrm>
              <a:off x="0" y="0"/>
              <a:ext cx="1850966" cy="356564"/>
            </a:xfrm>
            <a:custGeom>
              <a:avLst/>
              <a:gdLst/>
              <a:ahLst/>
              <a:cxnLst/>
              <a:rect l="l" t="t" r="r" b="b"/>
              <a:pathLst>
                <a:path w="1850966" h="356564">
                  <a:moveTo>
                    <a:pt x="0" y="0"/>
                  </a:moveTo>
                  <a:lnTo>
                    <a:pt x="1850966" y="0"/>
                  </a:lnTo>
                  <a:lnTo>
                    <a:pt x="1850966" y="356564"/>
                  </a:lnTo>
                  <a:lnTo>
                    <a:pt x="0" y="356564"/>
                  </a:lnTo>
                  <a:close/>
                </a:path>
              </a:pathLst>
            </a:custGeom>
            <a:solidFill>
              <a:srgbClr val="7A927E"/>
            </a:soli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1F432376-9B33-D76F-8C7B-E47277FE34E6}"/>
                </a:ext>
              </a:extLst>
            </p:cNvPr>
            <p:cNvSpPr txBox="1"/>
            <p:nvPr/>
          </p:nvSpPr>
          <p:spPr>
            <a:xfrm>
              <a:off x="0" y="-38100"/>
              <a:ext cx="1850966" cy="3946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0" name="Group 20">
            <a:extLst>
              <a:ext uri="{FF2B5EF4-FFF2-40B4-BE49-F238E27FC236}">
                <a16:creationId xmlns:a16="http://schemas.microsoft.com/office/drawing/2014/main" id="{6C385EE3-C1E1-1AD7-762B-738033B6AFB7}"/>
              </a:ext>
            </a:extLst>
          </p:cNvPr>
          <p:cNvGrpSpPr/>
          <p:nvPr/>
        </p:nvGrpSpPr>
        <p:grpSpPr>
          <a:xfrm>
            <a:off x="1814666" y="819910"/>
            <a:ext cx="13514887" cy="1353827"/>
            <a:chOff x="0" y="0"/>
            <a:chExt cx="3559476" cy="356564"/>
          </a:xfrm>
        </p:grpSpPr>
        <p:sp>
          <p:nvSpPr>
            <p:cNvPr id="21" name="Freeform 21">
              <a:extLst>
                <a:ext uri="{FF2B5EF4-FFF2-40B4-BE49-F238E27FC236}">
                  <a16:creationId xmlns:a16="http://schemas.microsoft.com/office/drawing/2014/main" id="{CDEBAD05-C346-72AF-F062-9979DDD7E7EA}"/>
                </a:ext>
              </a:extLst>
            </p:cNvPr>
            <p:cNvSpPr/>
            <p:nvPr/>
          </p:nvSpPr>
          <p:spPr>
            <a:xfrm>
              <a:off x="0" y="0"/>
              <a:ext cx="3559477" cy="356564"/>
            </a:xfrm>
            <a:custGeom>
              <a:avLst/>
              <a:gdLst/>
              <a:ahLst/>
              <a:cxnLst/>
              <a:rect l="l" t="t" r="r" b="b"/>
              <a:pathLst>
                <a:path w="3559477" h="356564">
                  <a:moveTo>
                    <a:pt x="0" y="0"/>
                  </a:moveTo>
                  <a:lnTo>
                    <a:pt x="3559477" y="0"/>
                  </a:lnTo>
                  <a:lnTo>
                    <a:pt x="3559477" y="356564"/>
                  </a:lnTo>
                  <a:lnTo>
                    <a:pt x="0" y="356564"/>
                  </a:lnTo>
                  <a:close/>
                </a:path>
              </a:pathLst>
            </a:custGeom>
            <a:solidFill>
              <a:srgbClr val="7A927E"/>
            </a:solidFill>
          </p:spPr>
        </p:sp>
        <p:sp>
          <p:nvSpPr>
            <p:cNvPr id="22" name="TextBox 22">
              <a:extLst>
                <a:ext uri="{FF2B5EF4-FFF2-40B4-BE49-F238E27FC236}">
                  <a16:creationId xmlns:a16="http://schemas.microsoft.com/office/drawing/2014/main" id="{7FA0B3F0-CDAD-DD4F-1CA4-8D942A2DCB28}"/>
                </a:ext>
              </a:extLst>
            </p:cNvPr>
            <p:cNvSpPr txBox="1"/>
            <p:nvPr/>
          </p:nvSpPr>
          <p:spPr>
            <a:xfrm>
              <a:off x="0" y="-38100"/>
              <a:ext cx="3559476" cy="3946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3" name="TextBox 23">
            <a:extLst>
              <a:ext uri="{FF2B5EF4-FFF2-40B4-BE49-F238E27FC236}">
                <a16:creationId xmlns:a16="http://schemas.microsoft.com/office/drawing/2014/main" id="{3789007A-2F2A-56EE-E915-8666944FFC41}"/>
              </a:ext>
            </a:extLst>
          </p:cNvPr>
          <p:cNvSpPr txBox="1"/>
          <p:nvPr/>
        </p:nvSpPr>
        <p:spPr>
          <a:xfrm>
            <a:off x="2010159" y="828075"/>
            <a:ext cx="12910371" cy="20949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200" b="1" dirty="0">
                <a:solidFill>
                  <a:srgbClr val="000000"/>
                </a:solidFill>
                <a:latin typeface="Contrail One"/>
                <a:cs typeface="Arial"/>
                <a:sym typeface="Times New Roman Bold"/>
              </a:rPr>
              <a:t> V. Une description des </a:t>
            </a:r>
            <a:r>
              <a:rPr lang="en-US" sz="3200" b="1" dirty="0" err="1">
                <a:solidFill>
                  <a:srgbClr val="000000"/>
                </a:solidFill>
                <a:latin typeface="Contrail One"/>
                <a:cs typeface="Arial"/>
                <a:sym typeface="Times New Roman Bold"/>
              </a:rPr>
              <a:t>fonctionnalités</a:t>
            </a:r>
            <a:r>
              <a:rPr lang="en-US" sz="3200" b="1" dirty="0">
                <a:solidFill>
                  <a:srgbClr val="000000"/>
                </a:solidFill>
                <a:latin typeface="Contrail One"/>
                <a:cs typeface="Arial"/>
                <a:sym typeface="Times New Roman Bold"/>
              </a:rPr>
              <a:t> </a:t>
            </a:r>
            <a:r>
              <a:rPr lang="en-US" sz="3200" b="1" dirty="0" err="1">
                <a:solidFill>
                  <a:srgbClr val="000000"/>
                </a:solidFill>
                <a:latin typeface="Contrail One"/>
                <a:cs typeface="Arial"/>
                <a:sym typeface="Times New Roman Bold"/>
              </a:rPr>
              <a:t>identifiées</a:t>
            </a:r>
            <a:r>
              <a:rPr lang="en-US" sz="3200" b="1" dirty="0">
                <a:solidFill>
                  <a:srgbClr val="000000"/>
                </a:solidFill>
                <a:latin typeface="Contrail One"/>
                <a:cs typeface="Arial"/>
                <a:sym typeface="Times New Roman Bold"/>
              </a:rPr>
              <a:t> et </a:t>
            </a:r>
            <a:r>
              <a:rPr lang="en-US" sz="3200" b="1" dirty="0" err="1">
                <a:solidFill>
                  <a:srgbClr val="000000"/>
                </a:solidFill>
                <a:latin typeface="Contrail One"/>
                <a:cs typeface="Arial"/>
                <a:sym typeface="Times New Roman Bold"/>
              </a:rPr>
              <a:t>implémentées</a:t>
            </a:r>
            <a:r>
              <a:rPr lang="en-US" sz="3200" b="1" dirty="0">
                <a:solidFill>
                  <a:srgbClr val="000000"/>
                </a:solidFill>
                <a:latin typeface="Contrail One"/>
                <a:cs typeface="Arial"/>
                <a:sym typeface="Times New Roman Bold"/>
              </a:rPr>
              <a:t> par des captures </a:t>
            </a:r>
            <a:r>
              <a:rPr lang="en-US" sz="3200" b="1" dirty="0" err="1">
                <a:solidFill>
                  <a:srgbClr val="000000"/>
                </a:solidFill>
                <a:latin typeface="Contrail One"/>
                <a:cs typeface="Arial"/>
                <a:sym typeface="Times New Roman Bold"/>
              </a:rPr>
              <a:t>d’écran</a:t>
            </a:r>
            <a:r>
              <a:rPr lang="en-US" sz="3200" b="1" dirty="0">
                <a:solidFill>
                  <a:srgbClr val="000000"/>
                </a:solidFill>
                <a:latin typeface="Contrail One"/>
                <a:cs typeface="Arial"/>
                <a:sym typeface="Times New Roman Bold"/>
              </a:rPr>
              <a:t> </a:t>
            </a:r>
            <a:r>
              <a:rPr lang="en-US" sz="3200" b="1" dirty="0" err="1">
                <a:solidFill>
                  <a:srgbClr val="000000"/>
                </a:solidFill>
                <a:latin typeface="Contrail One"/>
                <a:cs typeface="Arial"/>
                <a:sym typeface="Times New Roman Bold"/>
              </a:rPr>
              <a:t>portant</a:t>
            </a:r>
            <a:r>
              <a:rPr lang="en-US" sz="3200" b="1" dirty="0">
                <a:solidFill>
                  <a:srgbClr val="000000"/>
                </a:solidFill>
                <a:latin typeface="Contrail One"/>
                <a:cs typeface="Arial"/>
                <a:sym typeface="Times New Roman Bold"/>
              </a:rPr>
              <a:t> </a:t>
            </a:r>
            <a:r>
              <a:rPr lang="en-US" sz="3200" b="1" dirty="0" err="1">
                <a:solidFill>
                  <a:srgbClr val="000000"/>
                </a:solidFill>
                <a:latin typeface="Contrail One"/>
                <a:cs typeface="Arial"/>
                <a:sym typeface="Times New Roman Bold"/>
              </a:rPr>
              <a:t>individuellement</a:t>
            </a:r>
            <a:r>
              <a:rPr lang="en-US" sz="3200" b="1" dirty="0">
                <a:solidFill>
                  <a:srgbClr val="000000"/>
                </a:solidFill>
                <a:latin typeface="Contrail One"/>
                <a:cs typeface="Arial"/>
                <a:sym typeface="Times New Roman Bold"/>
              </a:rPr>
              <a:t> des </a:t>
            </a:r>
            <a:r>
              <a:rPr lang="en-US" sz="3200" b="1" dirty="0" err="1">
                <a:solidFill>
                  <a:srgbClr val="000000"/>
                </a:solidFill>
                <a:latin typeface="Contrail One"/>
                <a:cs typeface="Arial"/>
                <a:sym typeface="Times New Roman Bold"/>
              </a:rPr>
              <a:t>commentaires</a:t>
            </a:r>
            <a:r>
              <a:rPr lang="en-US" sz="3200" b="1" dirty="0">
                <a:solidFill>
                  <a:srgbClr val="000000"/>
                </a:solidFill>
                <a:latin typeface="Contrail One"/>
                <a:cs typeface="Arial"/>
                <a:sym typeface="Times New Roman Bold"/>
              </a:rPr>
              <a:t> </a:t>
            </a:r>
            <a:r>
              <a:rPr lang="en-US" sz="3200" b="1" dirty="0" err="1">
                <a:solidFill>
                  <a:srgbClr val="000000"/>
                </a:solidFill>
                <a:latin typeface="Contrail One"/>
                <a:cs typeface="Arial"/>
                <a:sym typeface="Times New Roman Bold"/>
              </a:rPr>
              <a:t>textuels</a:t>
            </a:r>
            <a:r>
              <a:rPr lang="en-US" sz="3200" b="1" dirty="0">
                <a:solidFill>
                  <a:srgbClr val="000000"/>
                </a:solidFill>
                <a:latin typeface="Contrail One"/>
                <a:cs typeface="Arial"/>
                <a:sym typeface="Times New Roman Bold"/>
              </a:rPr>
              <a:t> (</a:t>
            </a:r>
            <a:r>
              <a:rPr lang="en-US" sz="3200" b="1" dirty="0" err="1">
                <a:solidFill>
                  <a:srgbClr val="000000"/>
                </a:solidFill>
                <a:latin typeface="Contrail One"/>
                <a:cs typeface="Arial"/>
                <a:sym typeface="Times New Roman Bold"/>
              </a:rPr>
              <a:t>parrains</a:t>
            </a:r>
            <a:r>
              <a:rPr lang="en-US" sz="3200" b="1" dirty="0">
                <a:solidFill>
                  <a:srgbClr val="000000"/>
                </a:solidFill>
                <a:latin typeface="Contrail One"/>
                <a:cs typeface="Arial"/>
                <a:sym typeface="Times New Roman Bold"/>
              </a:rPr>
              <a:t>)</a:t>
            </a:r>
            <a:endParaRPr lang="fr-FR" sz="3200" dirty="0">
              <a:latin typeface="Contrail One"/>
            </a:endParaRPr>
          </a:p>
        </p:txBody>
      </p:sp>
      <p:sp>
        <p:nvSpPr>
          <p:cNvPr id="24" name="TextBox 24">
            <a:extLst>
              <a:ext uri="{FF2B5EF4-FFF2-40B4-BE49-F238E27FC236}">
                <a16:creationId xmlns:a16="http://schemas.microsoft.com/office/drawing/2014/main" id="{A9B51534-A25E-B378-488D-7B559B9131C9}"/>
              </a:ext>
            </a:extLst>
          </p:cNvPr>
          <p:cNvSpPr txBox="1"/>
          <p:nvPr/>
        </p:nvSpPr>
        <p:spPr>
          <a:xfrm>
            <a:off x="17151154" y="9201150"/>
            <a:ext cx="368692" cy="52803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4339"/>
              </a:lnSpc>
              <a:spcBef>
                <a:spcPct val="0"/>
              </a:spcBef>
            </a:pPr>
            <a:r>
              <a:rPr lang="en-US" sz="3050" dirty="0">
                <a:solidFill>
                  <a:srgbClr val="7A927E"/>
                </a:solidFill>
                <a:latin typeface="Contrail One"/>
                <a:ea typeface="Contrail One"/>
                <a:cs typeface="Contrail One"/>
              </a:rPr>
              <a:t>35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C8C11824-01B5-789C-EBF1-696419096BDA}"/>
              </a:ext>
            </a:extLst>
          </p:cNvPr>
          <p:cNvSpPr txBox="1"/>
          <p:nvPr/>
        </p:nvSpPr>
        <p:spPr>
          <a:xfrm>
            <a:off x="7772400" y="4914900"/>
            <a:ext cx="9471803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dirty="0">
                <a:latin typeface="Contrail One"/>
                <a:cs typeface="Arial"/>
              </a:rPr>
              <a:t>Nous </a:t>
            </a:r>
            <a:r>
              <a:rPr lang="en-US" sz="3200" dirty="0" err="1">
                <a:latin typeface="Contrail One"/>
                <a:cs typeface="Arial"/>
              </a:rPr>
              <a:t>avons</a:t>
            </a:r>
            <a:r>
              <a:rPr lang="en-US" sz="3200" dirty="0">
                <a:latin typeface="Contrail One"/>
                <a:cs typeface="Arial"/>
              </a:rPr>
              <a:t> </a:t>
            </a:r>
            <a:r>
              <a:rPr lang="en-US" sz="3200" dirty="0" err="1">
                <a:latin typeface="Contrail One"/>
                <a:cs typeface="Arial"/>
              </a:rPr>
              <a:t>aussi</a:t>
            </a:r>
            <a:r>
              <a:rPr lang="en-US" sz="3200" dirty="0">
                <a:latin typeface="Contrail One"/>
                <a:cs typeface="Arial"/>
              </a:rPr>
              <a:t> la page des </a:t>
            </a:r>
            <a:r>
              <a:rPr lang="en-US" sz="3200" dirty="0" err="1">
                <a:latin typeface="Contrail One"/>
                <a:cs typeface="Arial"/>
              </a:rPr>
              <a:t>parrains</a:t>
            </a:r>
            <a:r>
              <a:rPr lang="en-US" sz="3200" dirty="0">
                <a:latin typeface="Contrail One"/>
                <a:cs typeface="Arial"/>
              </a:rPr>
              <a:t>.</a:t>
            </a:r>
          </a:p>
        </p:txBody>
      </p:sp>
      <p:pic>
        <p:nvPicPr>
          <p:cNvPr id="6" name="Image 5" descr="9 000+ Parrainage Photos Photos, taleaux et images libre de droits - iStock">
            <a:extLst>
              <a:ext uri="{FF2B5EF4-FFF2-40B4-BE49-F238E27FC236}">
                <a16:creationId xmlns:a16="http://schemas.microsoft.com/office/drawing/2014/main" id="{13B9FFDB-AE86-BAEF-7CDB-A08E0FEDE9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4124" y="4007632"/>
            <a:ext cx="3396564" cy="2336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601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7DDC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C558E32-2C35-417A-E196-587CF55AF7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9">
            <a:extLst>
              <a:ext uri="{FF2B5EF4-FFF2-40B4-BE49-F238E27FC236}">
                <a16:creationId xmlns:a16="http://schemas.microsoft.com/office/drawing/2014/main" id="{1C6B6A6C-C284-E18F-033E-9ACB4ABE61F1}"/>
              </a:ext>
            </a:extLst>
          </p:cNvPr>
          <p:cNvSpPr txBox="1"/>
          <p:nvPr/>
        </p:nvSpPr>
        <p:spPr>
          <a:xfrm>
            <a:off x="17151154" y="9308980"/>
            <a:ext cx="368692" cy="52803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4339"/>
              </a:lnSpc>
              <a:spcBef>
                <a:spcPct val="0"/>
              </a:spcBef>
            </a:pPr>
            <a:r>
              <a:rPr lang="en-US" sz="3050" dirty="0">
                <a:solidFill>
                  <a:srgbClr val="7A927E"/>
                </a:solidFill>
                <a:latin typeface="Contrail One"/>
                <a:ea typeface="Contrail One"/>
                <a:cs typeface="Contrail One"/>
                <a:sym typeface="Contrail One"/>
              </a:rPr>
              <a:t>36</a:t>
            </a:r>
            <a:endParaRPr lang="en-US" sz="3099" dirty="0">
              <a:solidFill>
                <a:srgbClr val="7A927E"/>
              </a:solidFill>
              <a:latin typeface="Contrail One"/>
              <a:ea typeface="Contrail One"/>
              <a:cs typeface="Contrail One"/>
              <a:sym typeface="Contrail One"/>
            </a:endParaRPr>
          </a:p>
        </p:txBody>
      </p:sp>
      <p:pic>
        <p:nvPicPr>
          <p:cNvPr id="3" name="Image 2" descr="Une image contenant texte, capture d’écran, arbre, logiciel&#10;&#10;Le contenu généré par l’IA peut être incorrect.">
            <a:extLst>
              <a:ext uri="{FF2B5EF4-FFF2-40B4-BE49-F238E27FC236}">
                <a16:creationId xmlns:a16="http://schemas.microsoft.com/office/drawing/2014/main" id="{E24F4BEC-6936-F052-E51A-5F8999146A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84" y="-449"/>
            <a:ext cx="18287998" cy="9188029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3FE7A57B-5C85-34FB-BFE9-B3A86F95D545}"/>
              </a:ext>
            </a:extLst>
          </p:cNvPr>
          <p:cNvSpPr txBox="1"/>
          <p:nvPr/>
        </p:nvSpPr>
        <p:spPr>
          <a:xfrm>
            <a:off x="3394495" y="9400636"/>
            <a:ext cx="10701067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latin typeface="Contrail One"/>
              </a:rPr>
              <a:t>La page pour le tableau de bord du DGE (admin) avec la gestion des parrainages.</a:t>
            </a:r>
            <a:r>
              <a:rPr lang="fr-FR" sz="2400">
                <a:latin typeface="Contrail One"/>
              </a:rPr>
              <a:t>​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05484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7DDC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D939759-2CDD-C024-2797-83A98A9B10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9">
            <a:extLst>
              <a:ext uri="{FF2B5EF4-FFF2-40B4-BE49-F238E27FC236}">
                <a16:creationId xmlns:a16="http://schemas.microsoft.com/office/drawing/2014/main" id="{EB58D7FD-13A3-0F33-95F9-242848CA46DB}"/>
              </a:ext>
            </a:extLst>
          </p:cNvPr>
          <p:cNvSpPr txBox="1"/>
          <p:nvPr/>
        </p:nvSpPr>
        <p:spPr>
          <a:xfrm>
            <a:off x="17151154" y="9287414"/>
            <a:ext cx="368692" cy="52803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4339"/>
              </a:lnSpc>
              <a:spcBef>
                <a:spcPct val="0"/>
              </a:spcBef>
            </a:pPr>
            <a:r>
              <a:rPr lang="en-US" sz="3050" dirty="0">
                <a:solidFill>
                  <a:srgbClr val="7A927E"/>
                </a:solidFill>
                <a:latin typeface="Contrail One"/>
                <a:ea typeface="Contrail One"/>
                <a:cs typeface="Contrail One"/>
                <a:sym typeface="Contrail One"/>
              </a:rPr>
              <a:t>37</a:t>
            </a:r>
            <a:endParaRPr lang="en-US" sz="3099" dirty="0">
              <a:solidFill>
                <a:srgbClr val="7A927E"/>
              </a:solidFill>
              <a:latin typeface="Contrail One"/>
              <a:ea typeface="Contrail One"/>
              <a:cs typeface="Contrail One"/>
              <a:sym typeface="Contrail One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2D8F4BD5-E227-6BBD-459C-BC53CA4174FA}"/>
              </a:ext>
            </a:extLst>
          </p:cNvPr>
          <p:cNvSpPr txBox="1"/>
          <p:nvPr/>
        </p:nvSpPr>
        <p:spPr>
          <a:xfrm>
            <a:off x="1410419" y="9292806"/>
            <a:ext cx="1372031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latin typeface="Contrail One"/>
                <a:cs typeface="Arial"/>
              </a:rPr>
              <a:t>La page pour </a:t>
            </a:r>
            <a:r>
              <a:rPr lang="en-US" sz="2400" dirty="0" err="1">
                <a:latin typeface="Contrail One"/>
                <a:cs typeface="Arial"/>
              </a:rPr>
              <a:t>l'inscription</a:t>
            </a:r>
            <a:r>
              <a:rPr lang="en-US" sz="2400" dirty="0">
                <a:latin typeface="Contrail One"/>
                <a:cs typeface="Arial"/>
              </a:rPr>
              <a:t> des </a:t>
            </a:r>
            <a:r>
              <a:rPr lang="en-US" sz="2400" dirty="0" err="1">
                <a:latin typeface="Contrail One"/>
                <a:cs typeface="Arial"/>
              </a:rPr>
              <a:t>parrains</a:t>
            </a:r>
            <a:r>
              <a:rPr lang="en-US" sz="2400" dirty="0">
                <a:latin typeface="Contrail One"/>
                <a:cs typeface="Arial"/>
              </a:rPr>
              <a:t>, </a:t>
            </a:r>
            <a:r>
              <a:rPr lang="en-US" sz="2400" dirty="0" err="1">
                <a:latin typeface="Contrail One"/>
                <a:cs typeface="Arial"/>
              </a:rPr>
              <a:t>ils</a:t>
            </a:r>
            <a:r>
              <a:rPr lang="en-US" sz="2400" dirty="0">
                <a:latin typeface="Contrail One"/>
                <a:cs typeface="Arial"/>
              </a:rPr>
              <a:t> </a:t>
            </a:r>
            <a:r>
              <a:rPr lang="en-US" sz="2400" dirty="0" err="1">
                <a:latin typeface="Contrail One"/>
                <a:cs typeface="Arial"/>
              </a:rPr>
              <a:t>doivent</a:t>
            </a:r>
            <a:r>
              <a:rPr lang="en-US" sz="2400" dirty="0">
                <a:latin typeface="Contrail One"/>
                <a:cs typeface="Arial"/>
              </a:rPr>
              <a:t> </a:t>
            </a:r>
            <a:r>
              <a:rPr lang="en-US" sz="2400" dirty="0" err="1">
                <a:latin typeface="Contrail One"/>
                <a:cs typeface="Arial"/>
              </a:rPr>
              <a:t>obligatoirement</a:t>
            </a:r>
            <a:r>
              <a:rPr lang="en-US" sz="2400" dirty="0">
                <a:latin typeface="Contrail One"/>
                <a:cs typeface="Arial"/>
              </a:rPr>
              <a:t> </a:t>
            </a:r>
            <a:r>
              <a:rPr lang="en-US" sz="2400" dirty="0" err="1">
                <a:latin typeface="Contrail One"/>
                <a:cs typeface="Arial"/>
              </a:rPr>
              <a:t>saisir</a:t>
            </a:r>
            <a:r>
              <a:rPr lang="en-US" sz="2400" dirty="0">
                <a:latin typeface="Contrail One"/>
                <a:cs typeface="Arial"/>
              </a:rPr>
              <a:t> </a:t>
            </a:r>
            <a:r>
              <a:rPr lang="en-US" sz="2400" dirty="0" err="1">
                <a:latin typeface="Contrail One"/>
                <a:cs typeface="Arial"/>
              </a:rPr>
              <a:t>tous</a:t>
            </a:r>
            <a:r>
              <a:rPr lang="en-US" sz="2400" dirty="0">
                <a:latin typeface="Contrail One"/>
                <a:cs typeface="Arial"/>
              </a:rPr>
              <a:t> </a:t>
            </a:r>
            <a:r>
              <a:rPr lang="en-US" sz="2400" dirty="0" err="1">
                <a:latin typeface="Contrail One"/>
                <a:cs typeface="Arial"/>
              </a:rPr>
              <a:t>ces</a:t>
            </a:r>
            <a:r>
              <a:rPr lang="en-US" sz="2400" dirty="0">
                <a:latin typeface="Contrail One"/>
                <a:cs typeface="Arial"/>
              </a:rPr>
              <a:t> </a:t>
            </a:r>
            <a:r>
              <a:rPr lang="en-US" sz="2400" dirty="0" err="1">
                <a:latin typeface="Contrail One"/>
                <a:cs typeface="Arial"/>
              </a:rPr>
              <a:t>informations</a:t>
            </a:r>
            <a:r>
              <a:rPr lang="en-US" sz="2400" dirty="0">
                <a:latin typeface="Contrail One"/>
                <a:cs typeface="Arial"/>
              </a:rPr>
              <a:t>.</a:t>
            </a:r>
          </a:p>
        </p:txBody>
      </p:sp>
      <p:pic>
        <p:nvPicPr>
          <p:cNvPr id="2" name="Image 1" descr="Une image contenant texte, capture d’écran, logiciel, affichage&#10;&#10;Le contenu généré par l’IA peut être incorrect.">
            <a:extLst>
              <a:ext uri="{FF2B5EF4-FFF2-40B4-BE49-F238E27FC236}">
                <a16:creationId xmlns:a16="http://schemas.microsoft.com/office/drawing/2014/main" id="{316C2C8C-F6BE-EF86-2E2C-31FEC7E3E1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84" y="-449"/>
            <a:ext cx="18287999" cy="9209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337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7DDC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BB82F38-8500-7EB0-D869-FB25FF6D1C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9">
            <a:extLst>
              <a:ext uri="{FF2B5EF4-FFF2-40B4-BE49-F238E27FC236}">
                <a16:creationId xmlns:a16="http://schemas.microsoft.com/office/drawing/2014/main" id="{44450509-3F64-02AF-4549-1AB292DD09D7}"/>
              </a:ext>
            </a:extLst>
          </p:cNvPr>
          <p:cNvSpPr txBox="1"/>
          <p:nvPr/>
        </p:nvSpPr>
        <p:spPr>
          <a:xfrm>
            <a:off x="17151154" y="9287414"/>
            <a:ext cx="368692" cy="525337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4339"/>
              </a:lnSpc>
              <a:spcBef>
                <a:spcPct val="0"/>
              </a:spcBef>
            </a:pPr>
            <a:r>
              <a:rPr lang="en-US" sz="3050" dirty="0">
                <a:solidFill>
                  <a:srgbClr val="7A927E"/>
                </a:solidFill>
                <a:latin typeface="Contrail One"/>
              </a:rPr>
              <a:t>38</a:t>
            </a:r>
            <a:endParaRPr lang="fr-FR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3936AE36-57BF-AF8C-3D7F-3C1968C4F6E2}"/>
              </a:ext>
            </a:extLst>
          </p:cNvPr>
          <p:cNvSpPr txBox="1"/>
          <p:nvPr/>
        </p:nvSpPr>
        <p:spPr>
          <a:xfrm>
            <a:off x="1410419" y="9292806"/>
            <a:ext cx="1372031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latin typeface="Contrail One"/>
                <a:cs typeface="Arial"/>
              </a:rPr>
              <a:t>La page pour </a:t>
            </a:r>
            <a:r>
              <a:rPr lang="en-US" sz="2400" dirty="0" err="1">
                <a:latin typeface="Contrail One"/>
                <a:cs typeface="Arial"/>
              </a:rPr>
              <a:t>l'inscription</a:t>
            </a:r>
            <a:r>
              <a:rPr lang="en-US" sz="2400" dirty="0">
                <a:latin typeface="Contrail One"/>
                <a:cs typeface="Arial"/>
              </a:rPr>
              <a:t> des </a:t>
            </a:r>
            <a:r>
              <a:rPr lang="en-US" sz="2400" dirty="0" err="1">
                <a:latin typeface="Contrail One"/>
                <a:cs typeface="Arial"/>
              </a:rPr>
              <a:t>parrains</a:t>
            </a:r>
            <a:r>
              <a:rPr lang="en-US" sz="2400" dirty="0">
                <a:latin typeface="Contrail One"/>
                <a:cs typeface="Arial"/>
              </a:rPr>
              <a:t>, </a:t>
            </a:r>
            <a:r>
              <a:rPr lang="en-US" sz="2400" dirty="0" err="1">
                <a:latin typeface="Contrail One"/>
                <a:cs typeface="Arial"/>
              </a:rPr>
              <a:t>ils</a:t>
            </a:r>
            <a:r>
              <a:rPr lang="en-US" sz="2400" dirty="0">
                <a:latin typeface="Contrail One"/>
                <a:cs typeface="Arial"/>
              </a:rPr>
              <a:t> </a:t>
            </a:r>
            <a:r>
              <a:rPr lang="en-US" sz="2400" dirty="0" err="1">
                <a:latin typeface="Contrail One"/>
                <a:cs typeface="Arial"/>
              </a:rPr>
              <a:t>doivent</a:t>
            </a:r>
            <a:r>
              <a:rPr lang="en-US" sz="2400" dirty="0">
                <a:latin typeface="Contrail One"/>
                <a:cs typeface="Arial"/>
              </a:rPr>
              <a:t> </a:t>
            </a:r>
            <a:r>
              <a:rPr lang="en-US" sz="2400" dirty="0" err="1">
                <a:latin typeface="Contrail One"/>
                <a:cs typeface="Arial"/>
              </a:rPr>
              <a:t>obligatoirement</a:t>
            </a:r>
            <a:r>
              <a:rPr lang="en-US" sz="2400" dirty="0">
                <a:latin typeface="Contrail One"/>
                <a:cs typeface="Arial"/>
              </a:rPr>
              <a:t> </a:t>
            </a:r>
            <a:r>
              <a:rPr lang="en-US" sz="2400" dirty="0" err="1">
                <a:latin typeface="Contrail One"/>
                <a:cs typeface="Arial"/>
              </a:rPr>
              <a:t>saisir</a:t>
            </a:r>
            <a:r>
              <a:rPr lang="en-US" sz="2400" dirty="0">
                <a:latin typeface="Contrail One"/>
                <a:cs typeface="Arial"/>
              </a:rPr>
              <a:t> </a:t>
            </a:r>
            <a:r>
              <a:rPr lang="en-US" sz="2400" dirty="0" err="1">
                <a:latin typeface="Contrail One"/>
                <a:cs typeface="Arial"/>
              </a:rPr>
              <a:t>tous</a:t>
            </a:r>
            <a:r>
              <a:rPr lang="en-US" sz="2400" dirty="0">
                <a:latin typeface="Contrail One"/>
                <a:cs typeface="Arial"/>
              </a:rPr>
              <a:t> </a:t>
            </a:r>
            <a:r>
              <a:rPr lang="en-US" sz="2400" dirty="0" err="1">
                <a:latin typeface="Contrail One"/>
                <a:cs typeface="Arial"/>
              </a:rPr>
              <a:t>ces</a:t>
            </a:r>
            <a:r>
              <a:rPr lang="en-US" sz="2400" dirty="0">
                <a:latin typeface="Contrail One"/>
                <a:cs typeface="Arial"/>
              </a:rPr>
              <a:t> </a:t>
            </a:r>
            <a:r>
              <a:rPr lang="en-US" sz="2400" dirty="0" err="1">
                <a:latin typeface="Contrail One"/>
                <a:cs typeface="Arial"/>
              </a:rPr>
              <a:t>informations</a:t>
            </a:r>
            <a:r>
              <a:rPr lang="en-US" sz="2400" dirty="0">
                <a:latin typeface="Contrail One"/>
                <a:cs typeface="Arial"/>
              </a:rPr>
              <a:t>.</a:t>
            </a:r>
          </a:p>
        </p:txBody>
      </p:sp>
      <p:pic>
        <p:nvPicPr>
          <p:cNvPr id="3" name="Image 2" descr="Une image contenant texte, capture d’écran, logiciel, affichage&#10;&#10;Le contenu généré par l’IA peut être incorrect.">
            <a:extLst>
              <a:ext uri="{FF2B5EF4-FFF2-40B4-BE49-F238E27FC236}">
                <a16:creationId xmlns:a16="http://schemas.microsoft.com/office/drawing/2014/main" id="{8D4144C2-2D29-96C9-37F6-B82655823D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84" y="-5212"/>
            <a:ext cx="18287998" cy="913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518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7DDC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6BA3166-3259-8D6A-B583-4734D284B1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9">
            <a:extLst>
              <a:ext uri="{FF2B5EF4-FFF2-40B4-BE49-F238E27FC236}">
                <a16:creationId xmlns:a16="http://schemas.microsoft.com/office/drawing/2014/main" id="{CA03FF6E-E679-4E69-DCA9-962B935EE424}"/>
              </a:ext>
            </a:extLst>
          </p:cNvPr>
          <p:cNvSpPr txBox="1"/>
          <p:nvPr/>
        </p:nvSpPr>
        <p:spPr>
          <a:xfrm>
            <a:off x="17151154" y="9201150"/>
            <a:ext cx="368692" cy="52803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4339"/>
              </a:lnSpc>
              <a:spcBef>
                <a:spcPct val="0"/>
              </a:spcBef>
            </a:pPr>
            <a:r>
              <a:rPr lang="en-US" sz="3050" dirty="0">
                <a:solidFill>
                  <a:srgbClr val="7A927E"/>
                </a:solidFill>
                <a:latin typeface="Contrail One"/>
                <a:ea typeface="Contrail One"/>
                <a:cs typeface="Contrail One"/>
                <a:sym typeface="Contrail One"/>
              </a:rPr>
              <a:t>39</a:t>
            </a:r>
            <a:endParaRPr lang="en-US" sz="3099" dirty="0">
              <a:solidFill>
                <a:srgbClr val="7A927E"/>
              </a:solidFill>
              <a:latin typeface="Contrail One"/>
              <a:ea typeface="Contrail One"/>
              <a:cs typeface="Contrail One"/>
              <a:sym typeface="Contrail One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2DF4DD01-9EA6-4DBC-CF9B-D2FBDAAA7EC2}"/>
              </a:ext>
            </a:extLst>
          </p:cNvPr>
          <p:cNvSpPr txBox="1"/>
          <p:nvPr/>
        </p:nvSpPr>
        <p:spPr>
          <a:xfrm>
            <a:off x="1561382" y="8904617"/>
            <a:ext cx="11240218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latin typeface="Contrail One"/>
                <a:cs typeface="Arial"/>
              </a:rPr>
              <a:t>La page de verification </a:t>
            </a:r>
            <a:r>
              <a:rPr lang="en-US" sz="2800" dirty="0" err="1">
                <a:latin typeface="Contrail One"/>
                <a:cs typeface="Arial"/>
              </a:rPr>
              <a:t>d'identite</a:t>
            </a:r>
            <a:r>
              <a:rPr lang="en-US" sz="2800" dirty="0">
                <a:latin typeface="Contrail One"/>
                <a:cs typeface="Arial"/>
              </a:rPr>
              <a:t> du </a:t>
            </a:r>
            <a:r>
              <a:rPr lang="en-US" sz="2800" dirty="0" err="1">
                <a:latin typeface="Contrail One"/>
                <a:cs typeface="Arial"/>
              </a:rPr>
              <a:t>parrain</a:t>
            </a:r>
            <a:r>
              <a:rPr lang="en-US" sz="2800" dirty="0">
                <a:latin typeface="Contrail One"/>
                <a:cs typeface="Arial"/>
              </a:rPr>
              <a:t> pour </a:t>
            </a:r>
            <a:r>
              <a:rPr lang="en-US" sz="2800" dirty="0" err="1">
                <a:latin typeface="Contrail One"/>
                <a:cs typeface="Arial"/>
              </a:rPr>
              <a:t>cela</a:t>
            </a:r>
            <a:r>
              <a:rPr lang="en-US" sz="2800" dirty="0">
                <a:latin typeface="Contrail One"/>
                <a:cs typeface="Arial"/>
              </a:rPr>
              <a:t> le </a:t>
            </a:r>
            <a:r>
              <a:rPr lang="en-US" sz="2800" dirty="0" err="1">
                <a:latin typeface="Contrail One"/>
                <a:cs typeface="Arial"/>
              </a:rPr>
              <a:t>parrain</a:t>
            </a:r>
            <a:r>
              <a:rPr lang="en-US" sz="2800" dirty="0">
                <a:latin typeface="Contrail One"/>
                <a:cs typeface="Arial"/>
              </a:rPr>
              <a:t> </a:t>
            </a:r>
            <a:r>
              <a:rPr lang="en-US" sz="2800" dirty="0" err="1">
                <a:latin typeface="Contrail One"/>
                <a:cs typeface="Arial"/>
              </a:rPr>
              <a:t>devra</a:t>
            </a:r>
            <a:r>
              <a:rPr lang="en-US" sz="2800" dirty="0">
                <a:latin typeface="Contrail One"/>
                <a:cs typeface="Arial"/>
              </a:rPr>
              <a:t> se </a:t>
            </a:r>
            <a:r>
              <a:rPr lang="en-US" sz="2800" dirty="0" err="1">
                <a:latin typeface="Contrail One"/>
                <a:cs typeface="Arial"/>
              </a:rPr>
              <a:t>renseigner</a:t>
            </a:r>
            <a:r>
              <a:rPr lang="en-US" sz="2800" dirty="0">
                <a:latin typeface="Contrail One"/>
                <a:cs typeface="Arial"/>
              </a:rPr>
              <a:t> son email et son code </a:t>
            </a:r>
            <a:r>
              <a:rPr lang="en-US" sz="2800" dirty="0" err="1">
                <a:latin typeface="Contrail One"/>
                <a:cs typeface="Arial"/>
              </a:rPr>
              <a:t>d’authentification</a:t>
            </a:r>
            <a:r>
              <a:rPr lang="en-US" sz="2800" dirty="0">
                <a:latin typeface="Contrail One"/>
                <a:cs typeface="Arial"/>
              </a:rPr>
              <a:t>.</a:t>
            </a:r>
          </a:p>
          <a:p>
            <a:r>
              <a:rPr lang="en-US" sz="2400" dirty="0">
                <a:latin typeface="Contrail One"/>
                <a:cs typeface="Arial"/>
              </a:rPr>
              <a:t> .</a:t>
            </a:r>
            <a:endParaRPr lang="en-US" sz="2400">
              <a:latin typeface="Contrail One"/>
            </a:endParaRPr>
          </a:p>
        </p:txBody>
      </p:sp>
      <p:pic>
        <p:nvPicPr>
          <p:cNvPr id="2" name="Image 1" descr="Une image contenant texte, capture d’écran, logiciel, affichage&#10;&#10;Le contenu généré par l’IA peut être incorrect.">
            <a:extLst>
              <a:ext uri="{FF2B5EF4-FFF2-40B4-BE49-F238E27FC236}">
                <a16:creationId xmlns:a16="http://schemas.microsoft.com/office/drawing/2014/main" id="{13B0CC01-7550-3C2F-6708-ED6AC6BB95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84" y="-5211"/>
            <a:ext cx="18287998" cy="8917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116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7DDC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3794CD6-032E-6654-4501-2DE0A2927D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366BD030-14ED-EB50-633D-44C49BC7BC6E}"/>
              </a:ext>
            </a:extLst>
          </p:cNvPr>
          <p:cNvGrpSpPr/>
          <p:nvPr/>
        </p:nvGrpSpPr>
        <p:grpSpPr>
          <a:xfrm>
            <a:off x="11141608" y="2327456"/>
            <a:ext cx="6684590" cy="7010699"/>
            <a:chOff x="0" y="0"/>
            <a:chExt cx="1760550" cy="2062277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2522DFE4-D982-1C86-92E4-DB1A0DB4F6D4}"/>
                </a:ext>
              </a:extLst>
            </p:cNvPr>
            <p:cNvSpPr/>
            <p:nvPr/>
          </p:nvSpPr>
          <p:spPr>
            <a:xfrm>
              <a:off x="0" y="0"/>
              <a:ext cx="1760550" cy="2062277"/>
            </a:xfrm>
            <a:custGeom>
              <a:avLst/>
              <a:gdLst/>
              <a:ahLst/>
              <a:cxnLst/>
              <a:rect l="l" t="t" r="r" b="b"/>
              <a:pathLst>
                <a:path w="1760550" h="2062277">
                  <a:moveTo>
                    <a:pt x="0" y="0"/>
                  </a:moveTo>
                  <a:lnTo>
                    <a:pt x="1760550" y="0"/>
                  </a:lnTo>
                  <a:lnTo>
                    <a:pt x="1760550" y="2062277"/>
                  </a:lnTo>
                  <a:lnTo>
                    <a:pt x="0" y="2062277"/>
                  </a:lnTo>
                  <a:close/>
                </a:path>
              </a:pathLst>
            </a:custGeom>
            <a:solidFill>
              <a:srgbClr val="7A927E"/>
            </a:soli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D6D09660-1F64-0081-EED4-711C0DFCBD0E}"/>
                </a:ext>
              </a:extLst>
            </p:cNvPr>
            <p:cNvSpPr txBox="1"/>
            <p:nvPr/>
          </p:nvSpPr>
          <p:spPr>
            <a:xfrm>
              <a:off x="0" y="-38100"/>
              <a:ext cx="1760550" cy="21003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TextBox 7">
            <a:extLst>
              <a:ext uri="{FF2B5EF4-FFF2-40B4-BE49-F238E27FC236}">
                <a16:creationId xmlns:a16="http://schemas.microsoft.com/office/drawing/2014/main" id="{BE85A0EF-AF7B-2E5E-A652-DDA1998E4324}"/>
              </a:ext>
            </a:extLst>
          </p:cNvPr>
          <p:cNvSpPr txBox="1"/>
          <p:nvPr/>
        </p:nvSpPr>
        <p:spPr>
          <a:xfrm>
            <a:off x="801265" y="4465495"/>
            <a:ext cx="9601933" cy="27077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3200" err="1">
                <a:solidFill>
                  <a:srgbClr val="000000"/>
                </a:solidFill>
                <a:latin typeface="Contrail One"/>
                <a:cs typeface="Arial"/>
              </a:rPr>
              <a:t>Création</a:t>
            </a:r>
            <a:r>
              <a:rPr lang="en-US" sz="3200" dirty="0">
                <a:solidFill>
                  <a:srgbClr val="000000"/>
                </a:solidFill>
                <a:latin typeface="Contrail One"/>
                <a:cs typeface="Arial"/>
              </a:rPr>
              <a:t> des </a:t>
            </a:r>
            <a:r>
              <a:rPr lang="en-US" sz="3200" err="1">
                <a:solidFill>
                  <a:srgbClr val="000000"/>
                </a:solidFill>
                <a:latin typeface="Contrail One"/>
                <a:cs typeface="Arial"/>
              </a:rPr>
              <a:t>diagrammes</a:t>
            </a:r>
            <a:r>
              <a:rPr lang="en-US" sz="3200" dirty="0">
                <a:solidFill>
                  <a:srgbClr val="000000"/>
                </a:solidFill>
                <a:latin typeface="Contrail One"/>
                <a:cs typeface="Arial"/>
              </a:rPr>
              <a:t> de </a:t>
            </a:r>
            <a:r>
              <a:rPr lang="en-US" sz="3200" err="1">
                <a:solidFill>
                  <a:srgbClr val="000000"/>
                </a:solidFill>
                <a:latin typeface="Contrail One"/>
                <a:cs typeface="Arial"/>
              </a:rPr>
              <a:t>cas</a:t>
            </a:r>
            <a:r>
              <a:rPr lang="en-US" sz="3200" dirty="0">
                <a:solidFill>
                  <a:srgbClr val="000000"/>
                </a:solidFill>
                <a:latin typeface="Contrail One"/>
                <a:cs typeface="Arial"/>
              </a:rPr>
              <a:t> </a:t>
            </a:r>
            <a:r>
              <a:rPr lang="en-US" sz="3200" err="1">
                <a:solidFill>
                  <a:srgbClr val="000000"/>
                </a:solidFill>
                <a:latin typeface="Contrail One"/>
                <a:cs typeface="Arial"/>
              </a:rPr>
              <a:t>d'utilisation</a:t>
            </a:r>
            <a:r>
              <a:rPr lang="en-US" sz="3200" dirty="0">
                <a:solidFill>
                  <a:srgbClr val="000000"/>
                </a:solidFill>
                <a:latin typeface="Contrail One"/>
                <a:cs typeface="Arial"/>
              </a:rPr>
              <a:t>, de classes et de </a:t>
            </a:r>
            <a:r>
              <a:rPr lang="en-US" sz="3200" err="1">
                <a:solidFill>
                  <a:srgbClr val="000000"/>
                </a:solidFill>
                <a:latin typeface="Contrail One"/>
                <a:cs typeface="Arial"/>
              </a:rPr>
              <a:t>séquence</a:t>
            </a:r>
            <a:r>
              <a:rPr lang="en-US" sz="3200" dirty="0">
                <a:solidFill>
                  <a:srgbClr val="000000"/>
                </a:solidFill>
                <a:latin typeface="Contrail One"/>
                <a:cs typeface="Arial"/>
              </a:rPr>
              <a:t>.</a:t>
            </a:r>
            <a:endParaRPr lang="fr-FR" sz="3200">
              <a:latin typeface="Contrail One"/>
            </a:endParaRPr>
          </a:p>
          <a:p>
            <a:pPr marL="285750" indent="-285750">
              <a:buFont typeface="Arial"/>
              <a:buChar char="•"/>
            </a:pPr>
            <a:r>
              <a:rPr lang="en-US" sz="3200" dirty="0">
                <a:solidFill>
                  <a:srgbClr val="000000"/>
                </a:solidFill>
                <a:latin typeface="Contrail One"/>
                <a:cs typeface="Arial"/>
              </a:rPr>
              <a:t>Validation des </a:t>
            </a:r>
            <a:r>
              <a:rPr lang="en-US" sz="3200" err="1">
                <a:solidFill>
                  <a:srgbClr val="000000"/>
                </a:solidFill>
                <a:latin typeface="Contrail One"/>
                <a:cs typeface="Arial"/>
              </a:rPr>
              <a:t>modèles</a:t>
            </a:r>
            <a:r>
              <a:rPr lang="en-US" sz="3200" dirty="0">
                <a:solidFill>
                  <a:srgbClr val="000000"/>
                </a:solidFill>
                <a:latin typeface="Contrail One"/>
                <a:cs typeface="Arial"/>
              </a:rPr>
              <a:t> avec </a:t>
            </a:r>
            <a:r>
              <a:rPr lang="en-US" sz="3200" err="1">
                <a:solidFill>
                  <a:srgbClr val="000000"/>
                </a:solidFill>
                <a:latin typeface="Contrail One"/>
                <a:cs typeface="Arial"/>
              </a:rPr>
              <a:t>l'équipe</a:t>
            </a:r>
            <a:r>
              <a:rPr lang="en-US" sz="3200" dirty="0">
                <a:solidFill>
                  <a:srgbClr val="000000"/>
                </a:solidFill>
                <a:latin typeface="Contrail One"/>
                <a:cs typeface="Arial"/>
              </a:rPr>
              <a:t>.</a:t>
            </a:r>
            <a:endParaRPr lang="en-US" sz="3200">
              <a:latin typeface="Contrail One"/>
            </a:endParaRPr>
          </a:p>
          <a:p>
            <a:pPr algn="l">
              <a:lnSpc>
                <a:spcPts val="4880"/>
              </a:lnSpc>
            </a:pPr>
            <a:endParaRPr lang="en-US" sz="3450" dirty="0">
              <a:solidFill>
                <a:srgbClr val="000000"/>
              </a:solidFill>
              <a:latin typeface="Contrail One"/>
              <a:ea typeface="Contrail One"/>
              <a:cs typeface="Contrail One"/>
            </a:endParaRPr>
          </a:p>
          <a:p>
            <a:pPr algn="l">
              <a:lnSpc>
                <a:spcPts val="4880"/>
              </a:lnSpc>
            </a:pPr>
            <a:endParaRPr lang="en-US" sz="3485">
              <a:solidFill>
                <a:srgbClr val="000000"/>
              </a:solidFill>
              <a:latin typeface="Contrail One"/>
              <a:ea typeface="Contrail One"/>
              <a:cs typeface="Contrail One"/>
              <a:sym typeface="Contrail One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D6147223-F273-F84B-283A-1B4E90122A2B}"/>
              </a:ext>
            </a:extLst>
          </p:cNvPr>
          <p:cNvSpPr txBox="1"/>
          <p:nvPr/>
        </p:nvSpPr>
        <p:spPr>
          <a:xfrm>
            <a:off x="17329591" y="9697169"/>
            <a:ext cx="184346" cy="52803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4339"/>
              </a:lnSpc>
              <a:spcBef>
                <a:spcPct val="0"/>
              </a:spcBef>
            </a:pPr>
            <a:r>
              <a:rPr lang="en-US" sz="3050" dirty="0">
                <a:solidFill>
                  <a:srgbClr val="7A927E"/>
                </a:solidFill>
                <a:latin typeface="Contrail One"/>
                <a:ea typeface="Contrail One"/>
                <a:cs typeface="Contrail One"/>
              </a:rPr>
              <a:t>4</a:t>
            </a:r>
            <a:endParaRPr lang="en-US" sz="3099" dirty="0">
              <a:solidFill>
                <a:srgbClr val="7A927E"/>
              </a:solidFill>
              <a:latin typeface="Contrail One"/>
              <a:ea typeface="Contrail One"/>
              <a:cs typeface="Contrail One"/>
              <a:sym typeface="Contrail One"/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A0DF8ECA-2054-4FAF-254A-7098AA2FEBEE}"/>
              </a:ext>
            </a:extLst>
          </p:cNvPr>
          <p:cNvSpPr txBox="1"/>
          <p:nvPr/>
        </p:nvSpPr>
        <p:spPr>
          <a:xfrm>
            <a:off x="871268" y="7718485"/>
            <a:ext cx="9579633" cy="206210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28600" indent="-228600">
              <a:buFont typeface=""/>
              <a:buChar char="•"/>
            </a:pPr>
            <a:r>
              <a:rPr lang="en-US" sz="3200" dirty="0">
                <a:latin typeface="Contrail One"/>
                <a:cs typeface="Arial"/>
              </a:rPr>
              <a:t>Conception et </a:t>
            </a:r>
            <a:r>
              <a:rPr lang="en-US" sz="3200" err="1">
                <a:latin typeface="Contrail One"/>
                <a:cs typeface="Arial"/>
              </a:rPr>
              <a:t>implémentation</a:t>
            </a:r>
            <a:r>
              <a:rPr lang="en-US" sz="3200" dirty="0">
                <a:latin typeface="Contrail One"/>
                <a:cs typeface="Arial"/>
              </a:rPr>
              <a:t> de la base de données MySQL.</a:t>
            </a:r>
          </a:p>
          <a:p>
            <a:pPr marL="228600" indent="-228600">
              <a:buFont typeface=""/>
              <a:buChar char="•"/>
            </a:pPr>
            <a:r>
              <a:rPr lang="en-US" sz="3200" err="1">
                <a:latin typeface="Contrail One"/>
                <a:cs typeface="Arial"/>
              </a:rPr>
              <a:t>Intégration</a:t>
            </a:r>
            <a:r>
              <a:rPr lang="en-US" sz="3200" dirty="0">
                <a:latin typeface="Contrail One"/>
                <a:cs typeface="Arial"/>
              </a:rPr>
              <a:t> des tables </a:t>
            </a:r>
            <a:r>
              <a:rPr lang="en-US" sz="3200" err="1">
                <a:latin typeface="Contrail One"/>
                <a:cs typeface="Arial"/>
              </a:rPr>
              <a:t>temporaires</a:t>
            </a:r>
            <a:r>
              <a:rPr lang="en-US" sz="3200" dirty="0">
                <a:latin typeface="Contrail One"/>
                <a:cs typeface="Arial"/>
              </a:rPr>
              <a:t> et </a:t>
            </a:r>
            <a:r>
              <a:rPr lang="en-US" sz="3200" err="1">
                <a:latin typeface="Contrail One"/>
                <a:cs typeface="Arial"/>
              </a:rPr>
              <a:t>persistantes</a:t>
            </a:r>
            <a:r>
              <a:rPr lang="en-US" sz="3200" dirty="0">
                <a:latin typeface="Contrail One"/>
                <a:cs typeface="Arial"/>
              </a:rPr>
              <a:t> pour les </a:t>
            </a:r>
            <a:r>
              <a:rPr lang="en-US" sz="3200" err="1">
                <a:latin typeface="Contrail One"/>
                <a:cs typeface="Arial"/>
              </a:rPr>
              <a:t>électeurs</a:t>
            </a:r>
            <a:r>
              <a:rPr lang="en-US" sz="3200" dirty="0">
                <a:latin typeface="Contrail One"/>
                <a:cs typeface="Arial"/>
              </a:rPr>
              <a:t>, </a:t>
            </a:r>
            <a:r>
              <a:rPr lang="en-US" sz="3200" err="1">
                <a:latin typeface="Contrail One"/>
                <a:cs typeface="Arial"/>
              </a:rPr>
              <a:t>candidats</a:t>
            </a:r>
            <a:r>
              <a:rPr lang="en-US" sz="3200" dirty="0">
                <a:latin typeface="Contrail One"/>
                <a:cs typeface="Arial"/>
              </a:rPr>
              <a:t> et </a:t>
            </a:r>
            <a:r>
              <a:rPr lang="en-US" sz="3200" err="1">
                <a:latin typeface="Contrail One"/>
                <a:cs typeface="Arial"/>
              </a:rPr>
              <a:t>parrainages</a:t>
            </a:r>
            <a:r>
              <a:rPr lang="en-US" sz="3200" dirty="0">
                <a:latin typeface="Contrail One"/>
                <a:cs typeface="Arial"/>
              </a:rPr>
              <a:t>.</a:t>
            </a:r>
          </a:p>
        </p:txBody>
      </p:sp>
      <p:grpSp>
        <p:nvGrpSpPr>
          <p:cNvPr id="17" name="Group 2">
            <a:extLst>
              <a:ext uri="{FF2B5EF4-FFF2-40B4-BE49-F238E27FC236}">
                <a16:creationId xmlns:a16="http://schemas.microsoft.com/office/drawing/2014/main" id="{BB7BB180-C3EC-4E26-F942-10484DE90179}"/>
              </a:ext>
            </a:extLst>
          </p:cNvPr>
          <p:cNvGrpSpPr/>
          <p:nvPr/>
        </p:nvGrpSpPr>
        <p:grpSpPr>
          <a:xfrm>
            <a:off x="801062" y="3543532"/>
            <a:ext cx="8511571" cy="678980"/>
            <a:chOff x="0" y="-38100"/>
            <a:chExt cx="3559477" cy="394664"/>
          </a:xfrm>
        </p:grpSpPr>
        <p:sp>
          <p:nvSpPr>
            <p:cNvPr id="15" name="Freeform 3">
              <a:extLst>
                <a:ext uri="{FF2B5EF4-FFF2-40B4-BE49-F238E27FC236}">
                  <a16:creationId xmlns:a16="http://schemas.microsoft.com/office/drawing/2014/main" id="{6DA2562C-4FDF-BE61-7258-B8FD25E70154}"/>
                </a:ext>
              </a:extLst>
            </p:cNvPr>
            <p:cNvSpPr/>
            <p:nvPr/>
          </p:nvSpPr>
          <p:spPr>
            <a:xfrm>
              <a:off x="0" y="0"/>
              <a:ext cx="3559477" cy="356564"/>
            </a:xfrm>
            <a:custGeom>
              <a:avLst/>
              <a:gdLst/>
              <a:ahLst/>
              <a:cxnLst/>
              <a:rect l="l" t="t" r="r" b="b"/>
              <a:pathLst>
                <a:path w="3559477" h="356564">
                  <a:moveTo>
                    <a:pt x="0" y="0"/>
                  </a:moveTo>
                  <a:lnTo>
                    <a:pt x="3559477" y="0"/>
                  </a:lnTo>
                  <a:lnTo>
                    <a:pt x="3559477" y="356564"/>
                  </a:lnTo>
                  <a:lnTo>
                    <a:pt x="0" y="356564"/>
                  </a:lnTo>
                  <a:close/>
                </a:path>
              </a:pathLst>
            </a:custGeom>
            <a:solidFill>
              <a:srgbClr val="7A927E"/>
            </a:solidFill>
          </p:spPr>
        </p:sp>
        <p:sp>
          <p:nvSpPr>
            <p:cNvPr id="16" name="TextBox 4">
              <a:extLst>
                <a:ext uri="{FF2B5EF4-FFF2-40B4-BE49-F238E27FC236}">
                  <a16:creationId xmlns:a16="http://schemas.microsoft.com/office/drawing/2014/main" id="{68032C17-681B-68ED-42D2-57C4B1D6D032}"/>
                </a:ext>
              </a:extLst>
            </p:cNvPr>
            <p:cNvSpPr txBox="1"/>
            <p:nvPr/>
          </p:nvSpPr>
          <p:spPr>
            <a:xfrm>
              <a:off x="0" y="-38100"/>
              <a:ext cx="3559476" cy="3946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TextBox 6">
            <a:extLst>
              <a:ext uri="{FF2B5EF4-FFF2-40B4-BE49-F238E27FC236}">
                <a16:creationId xmlns:a16="http://schemas.microsoft.com/office/drawing/2014/main" id="{B5FF66EF-13BE-9803-9914-08B69552975D}"/>
              </a:ext>
            </a:extLst>
          </p:cNvPr>
          <p:cNvSpPr txBox="1"/>
          <p:nvPr/>
        </p:nvSpPr>
        <p:spPr>
          <a:xfrm>
            <a:off x="867150" y="3540425"/>
            <a:ext cx="8619046" cy="13655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459"/>
              </a:lnSpc>
            </a:pPr>
            <a:r>
              <a:rPr lang="en-US" sz="385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PHASE 1: CONCEPTION UML</a:t>
            </a:r>
            <a:endParaRPr lang="en-US" sz="3899" dirty="0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  <a:p>
            <a:pPr algn="l">
              <a:lnSpc>
                <a:spcPts val="5459"/>
              </a:lnSpc>
            </a:pPr>
            <a:endParaRPr lang="en-US" sz="3899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grpSp>
        <p:nvGrpSpPr>
          <p:cNvPr id="18" name="Group 2">
            <a:extLst>
              <a:ext uri="{FF2B5EF4-FFF2-40B4-BE49-F238E27FC236}">
                <a16:creationId xmlns:a16="http://schemas.microsoft.com/office/drawing/2014/main" id="{8B3F22CE-1E1B-31AC-3C0D-0F41715A9456}"/>
              </a:ext>
            </a:extLst>
          </p:cNvPr>
          <p:cNvGrpSpPr/>
          <p:nvPr/>
        </p:nvGrpSpPr>
        <p:grpSpPr>
          <a:xfrm>
            <a:off x="865760" y="7015663"/>
            <a:ext cx="8511571" cy="678980"/>
            <a:chOff x="0" y="-38100"/>
            <a:chExt cx="3559477" cy="394664"/>
          </a:xfrm>
        </p:grpSpPr>
        <p:sp>
          <p:nvSpPr>
            <p:cNvPr id="19" name="Freeform 3">
              <a:extLst>
                <a:ext uri="{FF2B5EF4-FFF2-40B4-BE49-F238E27FC236}">
                  <a16:creationId xmlns:a16="http://schemas.microsoft.com/office/drawing/2014/main" id="{636D79FA-AD4B-5B42-087D-9AA3B1683715}"/>
                </a:ext>
              </a:extLst>
            </p:cNvPr>
            <p:cNvSpPr/>
            <p:nvPr/>
          </p:nvSpPr>
          <p:spPr>
            <a:xfrm>
              <a:off x="0" y="0"/>
              <a:ext cx="3559477" cy="356564"/>
            </a:xfrm>
            <a:custGeom>
              <a:avLst/>
              <a:gdLst/>
              <a:ahLst/>
              <a:cxnLst/>
              <a:rect l="l" t="t" r="r" b="b"/>
              <a:pathLst>
                <a:path w="3559477" h="356564">
                  <a:moveTo>
                    <a:pt x="0" y="0"/>
                  </a:moveTo>
                  <a:lnTo>
                    <a:pt x="3559477" y="0"/>
                  </a:lnTo>
                  <a:lnTo>
                    <a:pt x="3559477" y="356564"/>
                  </a:lnTo>
                  <a:lnTo>
                    <a:pt x="0" y="356564"/>
                  </a:lnTo>
                  <a:close/>
                </a:path>
              </a:pathLst>
            </a:custGeom>
            <a:solidFill>
              <a:srgbClr val="7A927E"/>
            </a:solidFill>
          </p:spPr>
        </p:sp>
        <p:sp>
          <p:nvSpPr>
            <p:cNvPr id="20" name="TextBox 4">
              <a:extLst>
                <a:ext uri="{FF2B5EF4-FFF2-40B4-BE49-F238E27FC236}">
                  <a16:creationId xmlns:a16="http://schemas.microsoft.com/office/drawing/2014/main" id="{943AFAD4-8BE3-E2EC-384F-A72EE840A2F9}"/>
                </a:ext>
              </a:extLst>
            </p:cNvPr>
            <p:cNvSpPr txBox="1"/>
            <p:nvPr/>
          </p:nvSpPr>
          <p:spPr>
            <a:xfrm>
              <a:off x="0" y="-38100"/>
              <a:ext cx="3559476" cy="3946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3" name="ZoneTexte 12">
            <a:extLst>
              <a:ext uri="{FF2B5EF4-FFF2-40B4-BE49-F238E27FC236}">
                <a16:creationId xmlns:a16="http://schemas.microsoft.com/office/drawing/2014/main" id="{5D355B9E-8CDF-ABFC-8C61-3EF231290540}"/>
              </a:ext>
            </a:extLst>
          </p:cNvPr>
          <p:cNvSpPr txBox="1"/>
          <p:nvPr/>
        </p:nvSpPr>
        <p:spPr>
          <a:xfrm>
            <a:off x="871268" y="7028372"/>
            <a:ext cx="9579633" cy="68480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850" dirty="0">
                <a:latin typeface="Anton"/>
              </a:rPr>
              <a:t>PHASE 2: BASE DE DONNEES</a:t>
            </a:r>
            <a:endParaRPr lang="fr-FR" dirty="0"/>
          </a:p>
        </p:txBody>
      </p:sp>
      <p:pic>
        <p:nvPicPr>
          <p:cNvPr id="9" name="Image 8" descr="Définition | UML">
            <a:extLst>
              <a:ext uri="{FF2B5EF4-FFF2-40B4-BE49-F238E27FC236}">
                <a16:creationId xmlns:a16="http://schemas.microsoft.com/office/drawing/2014/main" id="{3687E0C5-A9F5-9A42-9D71-A48500739A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6701" y="2366872"/>
            <a:ext cx="6668218" cy="7343236"/>
          </a:xfrm>
          <a:prstGeom prst="rect">
            <a:avLst/>
          </a:prstGeom>
        </p:spPr>
      </p:pic>
      <p:grpSp>
        <p:nvGrpSpPr>
          <p:cNvPr id="14" name="Group 2">
            <a:extLst>
              <a:ext uri="{FF2B5EF4-FFF2-40B4-BE49-F238E27FC236}">
                <a16:creationId xmlns:a16="http://schemas.microsoft.com/office/drawing/2014/main" id="{F7E344C4-2C31-C451-58E9-943A8EBA3A35}"/>
              </a:ext>
            </a:extLst>
          </p:cNvPr>
          <p:cNvGrpSpPr/>
          <p:nvPr/>
        </p:nvGrpSpPr>
        <p:grpSpPr>
          <a:xfrm>
            <a:off x="3087062" y="394891"/>
            <a:ext cx="11013231" cy="1498488"/>
            <a:chOff x="0" y="-38100"/>
            <a:chExt cx="3559477" cy="394664"/>
          </a:xfrm>
        </p:grpSpPr>
        <p:sp>
          <p:nvSpPr>
            <p:cNvPr id="10" name="Freeform 3">
              <a:extLst>
                <a:ext uri="{FF2B5EF4-FFF2-40B4-BE49-F238E27FC236}">
                  <a16:creationId xmlns:a16="http://schemas.microsoft.com/office/drawing/2014/main" id="{A042055B-03D5-2E51-AFD8-A9AFC00ADF4C}"/>
                </a:ext>
              </a:extLst>
            </p:cNvPr>
            <p:cNvSpPr/>
            <p:nvPr/>
          </p:nvSpPr>
          <p:spPr>
            <a:xfrm>
              <a:off x="0" y="0"/>
              <a:ext cx="3559477" cy="356564"/>
            </a:xfrm>
            <a:custGeom>
              <a:avLst/>
              <a:gdLst/>
              <a:ahLst/>
              <a:cxnLst/>
              <a:rect l="l" t="t" r="r" b="b"/>
              <a:pathLst>
                <a:path w="3559477" h="356564">
                  <a:moveTo>
                    <a:pt x="0" y="0"/>
                  </a:moveTo>
                  <a:lnTo>
                    <a:pt x="3559477" y="0"/>
                  </a:lnTo>
                  <a:lnTo>
                    <a:pt x="3559477" y="356564"/>
                  </a:lnTo>
                  <a:lnTo>
                    <a:pt x="0" y="356564"/>
                  </a:lnTo>
                  <a:close/>
                </a:path>
              </a:pathLst>
            </a:custGeom>
            <a:solidFill>
              <a:srgbClr val="7A927E"/>
            </a:solidFill>
          </p:spPr>
        </p:sp>
        <p:sp>
          <p:nvSpPr>
            <p:cNvPr id="11" name="TextBox 4">
              <a:extLst>
                <a:ext uri="{FF2B5EF4-FFF2-40B4-BE49-F238E27FC236}">
                  <a16:creationId xmlns:a16="http://schemas.microsoft.com/office/drawing/2014/main" id="{EDEEF057-7EF7-FCAE-BE0C-8F5F3CD78901}"/>
                </a:ext>
              </a:extLst>
            </p:cNvPr>
            <p:cNvSpPr txBox="1"/>
            <p:nvPr/>
          </p:nvSpPr>
          <p:spPr>
            <a:xfrm>
              <a:off x="0" y="-38100"/>
              <a:ext cx="3559476" cy="3946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2" name="TextBox 6">
            <a:extLst>
              <a:ext uri="{FF2B5EF4-FFF2-40B4-BE49-F238E27FC236}">
                <a16:creationId xmlns:a16="http://schemas.microsoft.com/office/drawing/2014/main" id="{C602647E-10D2-58E1-37AB-C0512B4C4239}"/>
              </a:ext>
            </a:extLst>
          </p:cNvPr>
          <p:cNvSpPr txBox="1"/>
          <p:nvPr/>
        </p:nvSpPr>
        <p:spPr>
          <a:xfrm>
            <a:off x="3562914" y="763377"/>
            <a:ext cx="17202012" cy="741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5000" b="1" u="sng" dirty="0">
                <a:solidFill>
                  <a:srgbClr val="000000"/>
                </a:solidFill>
                <a:latin typeface="Contrail One"/>
                <a:ea typeface="Times New Roman Bold"/>
                <a:cs typeface="Times New Roman Bold"/>
                <a:sym typeface="Times New Roman Bold"/>
              </a:rPr>
              <a:t>II. LES DIFFERENTES PHASES  </a:t>
            </a:r>
            <a:endParaRPr lang="en-US" sz="5000" b="1" u="sng" dirty="0">
              <a:solidFill>
                <a:srgbClr val="000000"/>
              </a:solidFill>
              <a:latin typeface="Contrail One"/>
              <a:ea typeface="Times New Roman Bold"/>
              <a:cs typeface="Times New Roman Bold"/>
            </a:endParaRPr>
          </a:p>
        </p:txBody>
      </p:sp>
    </p:spTree>
    <p:extLst>
      <p:ext uri="{BB962C8B-B14F-4D97-AF65-F5344CB8AC3E}">
        <p14:creationId xmlns:p14="http://schemas.microsoft.com/office/powerpoint/2010/main" val="157057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6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9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5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2" grpId="0"/>
      <p:bldP spid="6" grpId="0"/>
      <p:bldP spid="13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7DDC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B2F6357-B9D1-9B89-2963-E8C1553FFB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9">
            <a:extLst>
              <a:ext uri="{FF2B5EF4-FFF2-40B4-BE49-F238E27FC236}">
                <a16:creationId xmlns:a16="http://schemas.microsoft.com/office/drawing/2014/main" id="{5DE3B5BA-0421-547E-AA60-DD2BDB8154ED}"/>
              </a:ext>
            </a:extLst>
          </p:cNvPr>
          <p:cNvSpPr txBox="1"/>
          <p:nvPr/>
        </p:nvSpPr>
        <p:spPr>
          <a:xfrm>
            <a:off x="17151154" y="9201150"/>
            <a:ext cx="368692" cy="52803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4339"/>
              </a:lnSpc>
              <a:spcBef>
                <a:spcPct val="0"/>
              </a:spcBef>
            </a:pPr>
            <a:r>
              <a:rPr lang="en-US" sz="3050" dirty="0">
                <a:solidFill>
                  <a:srgbClr val="7A927E"/>
                </a:solidFill>
                <a:latin typeface="Contrail One"/>
                <a:ea typeface="Contrail One"/>
                <a:cs typeface="Contrail One"/>
              </a:rPr>
              <a:t>40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369B6AF6-1D62-DCEA-F282-D4C7FBAC126B}"/>
              </a:ext>
            </a:extLst>
          </p:cNvPr>
          <p:cNvSpPr txBox="1"/>
          <p:nvPr/>
        </p:nvSpPr>
        <p:spPr>
          <a:xfrm>
            <a:off x="569343" y="9206542"/>
            <a:ext cx="13785009" cy="8525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 err="1">
                <a:latin typeface="Contrail One"/>
                <a:cs typeface="Arial"/>
              </a:rPr>
              <a:t>Apres</a:t>
            </a:r>
            <a:r>
              <a:rPr lang="en-US" sz="2400" dirty="0">
                <a:latin typeface="Contrail One"/>
                <a:cs typeface="Arial"/>
              </a:rPr>
              <a:t> verification </a:t>
            </a:r>
            <a:r>
              <a:rPr lang="en-US" sz="2400" dirty="0" err="1">
                <a:latin typeface="Contrail One"/>
                <a:cs typeface="Arial"/>
              </a:rPr>
              <a:t>d'identite</a:t>
            </a:r>
            <a:r>
              <a:rPr lang="en-US" sz="2400" dirty="0">
                <a:latin typeface="Contrail One"/>
                <a:cs typeface="Arial"/>
              </a:rPr>
              <a:t>, </a:t>
            </a:r>
            <a:r>
              <a:rPr lang="en-US" sz="2400" dirty="0" err="1">
                <a:latin typeface="Contrail One"/>
                <a:cs typeface="Arial"/>
              </a:rPr>
              <a:t>elle</a:t>
            </a:r>
            <a:r>
              <a:rPr lang="en-US" sz="2400" dirty="0">
                <a:latin typeface="Contrail One"/>
                <a:cs typeface="Arial"/>
              </a:rPr>
              <a:t> </a:t>
            </a:r>
            <a:r>
              <a:rPr lang="en-US" sz="2400" dirty="0" err="1">
                <a:latin typeface="Contrail One"/>
                <a:cs typeface="Arial"/>
              </a:rPr>
              <a:t>affichera</a:t>
            </a:r>
            <a:r>
              <a:rPr lang="en-US" sz="2400" dirty="0">
                <a:latin typeface="Contrail One"/>
                <a:cs typeface="Arial"/>
              </a:rPr>
              <a:t> la page </a:t>
            </a:r>
            <a:r>
              <a:rPr lang="en-US" sz="2400" dirty="0" err="1">
                <a:latin typeface="Contrail One"/>
                <a:cs typeface="Arial"/>
              </a:rPr>
              <a:t>ou</a:t>
            </a:r>
            <a:r>
              <a:rPr lang="en-US" sz="2400" dirty="0">
                <a:latin typeface="Contrail One"/>
                <a:cs typeface="Arial"/>
              </a:rPr>
              <a:t> </a:t>
            </a:r>
            <a:r>
              <a:rPr lang="en-US" sz="2400" dirty="0" err="1">
                <a:latin typeface="Contrail One"/>
                <a:cs typeface="Arial"/>
              </a:rPr>
              <a:t>contiennent</a:t>
            </a:r>
            <a:r>
              <a:rPr lang="en-US" sz="2400" dirty="0">
                <a:latin typeface="Contrail One"/>
                <a:cs typeface="Arial"/>
              </a:rPr>
              <a:t> les </a:t>
            </a:r>
            <a:r>
              <a:rPr lang="en-US" sz="2400" dirty="0" err="1">
                <a:latin typeface="Contrail One"/>
                <a:cs typeface="Arial"/>
              </a:rPr>
              <a:t>informations</a:t>
            </a:r>
            <a:r>
              <a:rPr lang="en-US" sz="2400" dirty="0">
                <a:latin typeface="Contrail One"/>
                <a:cs typeface="Arial"/>
              </a:rPr>
              <a:t> du </a:t>
            </a:r>
            <a:r>
              <a:rPr lang="en-US" sz="2400" dirty="0" err="1">
                <a:latin typeface="Contrail One"/>
                <a:cs typeface="Arial"/>
              </a:rPr>
              <a:t>parrains</a:t>
            </a:r>
            <a:r>
              <a:rPr lang="en-US" sz="2400" dirty="0">
                <a:latin typeface="Contrail One"/>
                <a:cs typeface="Arial"/>
              </a:rPr>
              <a:t> et un lien </a:t>
            </a:r>
            <a:r>
              <a:rPr lang="en-US" sz="2400" dirty="0" err="1">
                <a:latin typeface="Contrail One"/>
                <a:cs typeface="Arial"/>
              </a:rPr>
              <a:t>ou</a:t>
            </a:r>
            <a:r>
              <a:rPr lang="en-US" sz="2400" dirty="0">
                <a:latin typeface="Contrail One"/>
                <a:cs typeface="Arial"/>
              </a:rPr>
              <a:t> </a:t>
            </a:r>
            <a:r>
              <a:rPr lang="en-US" sz="2400" dirty="0" err="1">
                <a:latin typeface="Contrail One"/>
                <a:cs typeface="Arial"/>
              </a:rPr>
              <a:t>ce</a:t>
            </a:r>
            <a:r>
              <a:rPr lang="en-US" sz="2400" dirty="0">
                <a:latin typeface="Contrail One"/>
                <a:cs typeface="Arial"/>
              </a:rPr>
              <a:t> dernier </a:t>
            </a:r>
            <a:r>
              <a:rPr lang="en-US" sz="2400" dirty="0" err="1">
                <a:latin typeface="Contrail One"/>
                <a:cs typeface="Arial"/>
              </a:rPr>
              <a:t>devrait</a:t>
            </a:r>
            <a:r>
              <a:rPr lang="en-US" sz="2400" dirty="0">
                <a:latin typeface="Contrail One"/>
                <a:cs typeface="Arial"/>
              </a:rPr>
              <a:t> </a:t>
            </a:r>
            <a:r>
              <a:rPr lang="en-US" sz="2400" dirty="0" err="1">
                <a:latin typeface="Contrail One"/>
                <a:cs typeface="Arial"/>
              </a:rPr>
              <a:t>voir</a:t>
            </a:r>
            <a:r>
              <a:rPr lang="en-US" sz="2400" dirty="0">
                <a:latin typeface="Contrail One"/>
                <a:cs typeface="Arial"/>
              </a:rPr>
              <a:t> les </a:t>
            </a:r>
            <a:r>
              <a:rPr lang="en-US" sz="2400" dirty="0" err="1">
                <a:latin typeface="Contrail One"/>
                <a:cs typeface="Arial"/>
              </a:rPr>
              <a:t>candidats</a:t>
            </a:r>
            <a:r>
              <a:rPr lang="en-US" sz="2400" dirty="0">
                <a:latin typeface="Contrail One"/>
                <a:cs typeface="Arial"/>
              </a:rPr>
              <a:t>.</a:t>
            </a:r>
          </a:p>
        </p:txBody>
      </p:sp>
      <p:pic>
        <p:nvPicPr>
          <p:cNvPr id="2" name="Image 1" descr="Une image contenant texte, capture d’écran, logiciel, affichage&#10;&#10;Le contenu généré par l’IA peut être incorrect.">
            <a:extLst>
              <a:ext uri="{FF2B5EF4-FFF2-40B4-BE49-F238E27FC236}">
                <a16:creationId xmlns:a16="http://schemas.microsoft.com/office/drawing/2014/main" id="{2B3DA988-1771-0D17-40C0-D01E540987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782" y="-448573"/>
            <a:ext cx="18287998" cy="9178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105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7DDC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AF2E41C-198F-884D-CE3E-4B3A717A0D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9">
            <a:extLst>
              <a:ext uri="{FF2B5EF4-FFF2-40B4-BE49-F238E27FC236}">
                <a16:creationId xmlns:a16="http://schemas.microsoft.com/office/drawing/2014/main" id="{3A5385F1-DA39-2957-24D4-24CB3B3F4DAB}"/>
              </a:ext>
            </a:extLst>
          </p:cNvPr>
          <p:cNvSpPr txBox="1"/>
          <p:nvPr/>
        </p:nvSpPr>
        <p:spPr>
          <a:xfrm>
            <a:off x="17151154" y="9201150"/>
            <a:ext cx="368692" cy="52803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4339"/>
              </a:lnSpc>
              <a:spcBef>
                <a:spcPct val="0"/>
              </a:spcBef>
            </a:pPr>
            <a:r>
              <a:rPr lang="en-US" sz="3050" dirty="0">
                <a:solidFill>
                  <a:srgbClr val="7A927E"/>
                </a:solidFill>
                <a:latin typeface="Contrail One"/>
                <a:sym typeface="Contrail One"/>
              </a:rPr>
              <a:t>41</a:t>
            </a:r>
            <a:endParaRPr lang="fr-FR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A66E8683-0FE3-46EE-D245-FA1AEE5984C1}"/>
              </a:ext>
            </a:extLst>
          </p:cNvPr>
          <p:cNvSpPr txBox="1"/>
          <p:nvPr/>
        </p:nvSpPr>
        <p:spPr>
          <a:xfrm>
            <a:off x="569343" y="9206542"/>
            <a:ext cx="1378500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latin typeface="Contrail One"/>
                <a:cs typeface="Arial"/>
              </a:rPr>
              <a:t>Le </a:t>
            </a:r>
            <a:r>
              <a:rPr lang="en-US" sz="2400" dirty="0" err="1">
                <a:latin typeface="Contrail One"/>
                <a:cs typeface="Arial"/>
              </a:rPr>
              <a:t>parrains</a:t>
            </a:r>
            <a:r>
              <a:rPr lang="en-US" sz="2400" dirty="0">
                <a:latin typeface="Contrail One"/>
                <a:cs typeface="Arial"/>
              </a:rPr>
              <a:t> fait son choix pour un </a:t>
            </a:r>
            <a:r>
              <a:rPr lang="en-US" sz="2400" dirty="0" err="1">
                <a:latin typeface="Contrail One"/>
                <a:cs typeface="Arial"/>
              </a:rPr>
              <a:t>candidats</a:t>
            </a:r>
            <a:r>
              <a:rPr lang="en-US" sz="2400" dirty="0">
                <a:latin typeface="Contrail One"/>
                <a:cs typeface="Arial"/>
              </a:rPr>
              <a:t> et </a:t>
            </a:r>
            <a:r>
              <a:rPr lang="en-US" sz="2400" dirty="0" err="1">
                <a:latin typeface="Contrail One"/>
                <a:cs typeface="Arial"/>
              </a:rPr>
              <a:t>sa</a:t>
            </a:r>
            <a:r>
              <a:rPr lang="en-US" sz="2400" dirty="0">
                <a:latin typeface="Contrail One"/>
                <a:cs typeface="Arial"/>
              </a:rPr>
              <a:t> </a:t>
            </a:r>
            <a:r>
              <a:rPr lang="en-US" sz="2400" dirty="0" err="1">
                <a:latin typeface="Contrail One"/>
                <a:cs typeface="Arial"/>
              </a:rPr>
              <a:t>confimations</a:t>
            </a:r>
            <a:r>
              <a:rPr lang="en-US" sz="2400" dirty="0">
                <a:latin typeface="Contrail One"/>
                <a:cs typeface="Arial"/>
              </a:rPr>
              <a:t>.</a:t>
            </a:r>
          </a:p>
        </p:txBody>
      </p:sp>
      <p:pic>
        <p:nvPicPr>
          <p:cNvPr id="3" name="Image 2" descr="Une image contenant texte, capture d’écran, logiciel, affichage&#10;&#10;Le contenu généré par l’IA peut être incorrect.">
            <a:extLst>
              <a:ext uri="{FF2B5EF4-FFF2-40B4-BE49-F238E27FC236}">
                <a16:creationId xmlns:a16="http://schemas.microsoft.com/office/drawing/2014/main" id="{54DD94ED-3D79-F8FE-6CB5-040D4E8F70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83" y="-5212"/>
            <a:ext cx="18288000" cy="9219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511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7DDC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E628350-7B55-1496-CCAC-9FB831502C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9">
            <a:extLst>
              <a:ext uri="{FF2B5EF4-FFF2-40B4-BE49-F238E27FC236}">
                <a16:creationId xmlns:a16="http://schemas.microsoft.com/office/drawing/2014/main" id="{98820BC1-BF2E-6781-86B8-36C294ED1FE1}"/>
              </a:ext>
            </a:extLst>
          </p:cNvPr>
          <p:cNvSpPr txBox="1"/>
          <p:nvPr/>
        </p:nvSpPr>
        <p:spPr>
          <a:xfrm>
            <a:off x="17151154" y="9201150"/>
            <a:ext cx="368692" cy="525337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4339"/>
              </a:lnSpc>
              <a:spcBef>
                <a:spcPct val="0"/>
              </a:spcBef>
            </a:pPr>
            <a:r>
              <a:rPr lang="en-US" sz="3050" dirty="0">
                <a:solidFill>
                  <a:srgbClr val="7A927E"/>
                </a:solidFill>
                <a:latin typeface="Contrail One"/>
                <a:sym typeface="Contrail One"/>
              </a:rPr>
              <a:t>42</a:t>
            </a:r>
            <a:endParaRPr lang="fr-FR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8F78CBC5-EF88-96F3-1D62-0ACEFB44A16B}"/>
              </a:ext>
            </a:extLst>
          </p:cNvPr>
          <p:cNvSpPr txBox="1"/>
          <p:nvPr/>
        </p:nvSpPr>
        <p:spPr>
          <a:xfrm>
            <a:off x="2035834" y="9292806"/>
            <a:ext cx="1378500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dirty="0">
                <a:latin typeface="Contrail One"/>
                <a:cs typeface="Arial"/>
              </a:rPr>
              <a:t>La confirmation</a:t>
            </a:r>
            <a:endParaRPr lang="fr-FR" dirty="0">
              <a:ea typeface="Calibri"/>
              <a:cs typeface="Calibri"/>
            </a:endParaRPr>
          </a:p>
        </p:txBody>
      </p:sp>
      <p:pic>
        <p:nvPicPr>
          <p:cNvPr id="3" name="Image 2" descr="Une image contenant texte, capture d’écran, logiciel, affichage&#10;&#10;Le contenu généré par l’IA peut être incorrect.">
            <a:extLst>
              <a:ext uri="{FF2B5EF4-FFF2-40B4-BE49-F238E27FC236}">
                <a16:creationId xmlns:a16="http://schemas.microsoft.com/office/drawing/2014/main" id="{EF0845C6-20F4-8A81-156F-DCDD1D0177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782" y="4314"/>
            <a:ext cx="18309564" cy="9178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004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7DDC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C595E34-E646-1B47-DEB4-B042ECEF95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>
            <a:extLst>
              <a:ext uri="{FF2B5EF4-FFF2-40B4-BE49-F238E27FC236}">
                <a16:creationId xmlns:a16="http://schemas.microsoft.com/office/drawing/2014/main" id="{224AF4B6-5B47-E38F-00CE-9133DC449410}"/>
              </a:ext>
            </a:extLst>
          </p:cNvPr>
          <p:cNvSpPr txBox="1"/>
          <p:nvPr/>
        </p:nvSpPr>
        <p:spPr>
          <a:xfrm>
            <a:off x="3849228" y="3422257"/>
            <a:ext cx="9498781" cy="35702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endParaRPr lang="en-US" b="1" dirty="0">
              <a:ea typeface="Calibri"/>
              <a:cs typeface="Calibri"/>
            </a:endParaRPr>
          </a:p>
          <a:p>
            <a:r>
              <a:rPr lang="en-US" sz="2800" dirty="0">
                <a:latin typeface="Contrail One"/>
                <a:ea typeface="+mn-lt"/>
                <a:cs typeface="+mn-lt"/>
                <a:sym typeface="Contrail One"/>
              </a:rPr>
              <a:t>La </a:t>
            </a:r>
            <a:r>
              <a:rPr lang="en-US" sz="2800" err="1">
                <a:latin typeface="Contrail One"/>
                <a:ea typeface="+mn-lt"/>
                <a:cs typeface="+mn-lt"/>
                <a:sym typeface="Contrail One"/>
              </a:rPr>
              <a:t>numérisation</a:t>
            </a:r>
            <a:r>
              <a:rPr lang="en-US" sz="2800" dirty="0">
                <a:latin typeface="Contrail One"/>
                <a:ea typeface="+mn-lt"/>
                <a:cs typeface="+mn-lt"/>
                <a:sym typeface="Contrail One"/>
              </a:rPr>
              <a:t> de la gestion des </a:t>
            </a:r>
            <a:r>
              <a:rPr lang="en-US" sz="2800" err="1">
                <a:latin typeface="Contrail One"/>
                <a:ea typeface="+mn-lt"/>
                <a:cs typeface="+mn-lt"/>
                <a:sym typeface="Contrail One"/>
              </a:rPr>
              <a:t>parrainages</a:t>
            </a:r>
            <a:r>
              <a:rPr lang="en-US" sz="2800" dirty="0">
                <a:latin typeface="Contrail One"/>
                <a:ea typeface="+mn-lt"/>
                <a:cs typeface="+mn-lt"/>
                <a:sym typeface="Contrail One"/>
              </a:rPr>
              <a:t> </a:t>
            </a:r>
            <a:r>
              <a:rPr lang="en-US" sz="2800" err="1">
                <a:latin typeface="Contrail One"/>
                <a:ea typeface="+mn-lt"/>
                <a:cs typeface="+mn-lt"/>
                <a:sym typeface="Contrail One"/>
              </a:rPr>
              <a:t>électoraux</a:t>
            </a:r>
            <a:r>
              <a:rPr lang="en-US" sz="2800" dirty="0">
                <a:latin typeface="Contrail One"/>
                <a:ea typeface="+mn-lt"/>
                <a:cs typeface="+mn-lt"/>
                <a:sym typeface="Contrail One"/>
              </a:rPr>
              <a:t> </a:t>
            </a:r>
            <a:r>
              <a:rPr lang="en-US" sz="2800" err="1">
                <a:latin typeface="Contrail One"/>
                <a:ea typeface="+mn-lt"/>
                <a:cs typeface="+mn-lt"/>
                <a:sym typeface="Contrail One"/>
              </a:rPr>
              <a:t>représente</a:t>
            </a:r>
            <a:r>
              <a:rPr lang="en-US" sz="2800" dirty="0">
                <a:latin typeface="Contrail One"/>
                <a:ea typeface="+mn-lt"/>
                <a:cs typeface="+mn-lt"/>
                <a:sym typeface="Contrail One"/>
              </a:rPr>
              <a:t> </a:t>
            </a:r>
            <a:r>
              <a:rPr lang="en-US" sz="2800" err="1">
                <a:latin typeface="Contrail One"/>
                <a:ea typeface="+mn-lt"/>
                <a:cs typeface="+mn-lt"/>
                <a:sym typeface="Contrail One"/>
              </a:rPr>
              <a:t>une</a:t>
            </a:r>
            <a:r>
              <a:rPr lang="en-US" sz="2800" dirty="0">
                <a:latin typeface="Contrail One"/>
                <a:ea typeface="+mn-lt"/>
                <a:cs typeface="+mn-lt"/>
                <a:sym typeface="Contrail One"/>
              </a:rPr>
              <a:t> </a:t>
            </a:r>
            <a:r>
              <a:rPr lang="en-US" sz="2800" err="1">
                <a:latin typeface="Contrail One"/>
                <a:ea typeface="+mn-lt"/>
                <a:cs typeface="+mn-lt"/>
                <a:sym typeface="Contrail One"/>
              </a:rPr>
              <a:t>avancée</a:t>
            </a:r>
            <a:r>
              <a:rPr lang="en-US" sz="2800" dirty="0">
                <a:latin typeface="Contrail One"/>
                <a:ea typeface="+mn-lt"/>
                <a:cs typeface="+mn-lt"/>
                <a:sym typeface="Contrail One"/>
              </a:rPr>
              <a:t> majeure pour </a:t>
            </a:r>
            <a:r>
              <a:rPr lang="en-US" sz="2800" err="1">
                <a:latin typeface="Contrail One"/>
                <a:ea typeface="+mn-lt"/>
                <a:cs typeface="+mn-lt"/>
                <a:sym typeface="Contrail One"/>
              </a:rPr>
              <a:t>garantir</a:t>
            </a:r>
            <a:r>
              <a:rPr lang="en-US" sz="2800" dirty="0">
                <a:latin typeface="Contrail One"/>
                <a:ea typeface="+mn-lt"/>
                <a:cs typeface="+mn-lt"/>
                <a:sym typeface="Contrail One"/>
              </a:rPr>
              <a:t> </a:t>
            </a:r>
            <a:r>
              <a:rPr lang="en-US" sz="2800" err="1">
                <a:latin typeface="Contrail One"/>
                <a:ea typeface="+mn-lt"/>
                <a:cs typeface="+mn-lt"/>
                <a:sym typeface="Contrail One"/>
              </a:rPr>
              <a:t>efficacité</a:t>
            </a:r>
            <a:r>
              <a:rPr lang="en-US" sz="2800" dirty="0">
                <a:latin typeface="Contrail One"/>
                <a:ea typeface="+mn-lt"/>
                <a:cs typeface="+mn-lt"/>
                <a:sym typeface="Contrail One"/>
              </a:rPr>
              <a:t>, transparence et </a:t>
            </a:r>
            <a:r>
              <a:rPr lang="en-US" sz="2800" err="1">
                <a:latin typeface="Contrail One"/>
                <a:ea typeface="+mn-lt"/>
                <a:cs typeface="+mn-lt"/>
                <a:sym typeface="Contrail One"/>
              </a:rPr>
              <a:t>sécurité</a:t>
            </a:r>
            <a:r>
              <a:rPr lang="en-US" sz="2800" dirty="0">
                <a:latin typeface="Contrail One"/>
                <a:ea typeface="+mn-lt"/>
                <a:cs typeface="+mn-lt"/>
                <a:sym typeface="Contrail One"/>
              </a:rPr>
              <a:t>. </a:t>
            </a:r>
            <a:r>
              <a:rPr lang="en-US" sz="2800" err="1">
                <a:latin typeface="Contrail One"/>
                <a:ea typeface="+mn-lt"/>
                <a:cs typeface="+mn-lt"/>
                <a:sym typeface="Contrail One"/>
              </a:rPr>
              <a:t>Grâce</a:t>
            </a:r>
            <a:r>
              <a:rPr lang="en-US" sz="2800" dirty="0">
                <a:latin typeface="Contrail One"/>
                <a:ea typeface="+mn-lt"/>
                <a:cs typeface="+mn-lt"/>
                <a:sym typeface="Contrail One"/>
              </a:rPr>
              <a:t> à </a:t>
            </a:r>
            <a:r>
              <a:rPr lang="en-US" sz="2800" err="1">
                <a:latin typeface="Contrail One"/>
                <a:ea typeface="+mn-lt"/>
                <a:cs typeface="+mn-lt"/>
                <a:sym typeface="Contrail One"/>
              </a:rPr>
              <a:t>une</a:t>
            </a:r>
            <a:r>
              <a:rPr lang="en-US" sz="2800" dirty="0">
                <a:latin typeface="Contrail One"/>
                <a:ea typeface="+mn-lt"/>
                <a:cs typeface="+mn-lt"/>
                <a:sym typeface="Contrail One"/>
              </a:rPr>
              <a:t> solution </a:t>
            </a:r>
            <a:r>
              <a:rPr lang="en-US" sz="2800" err="1">
                <a:latin typeface="Contrail One"/>
                <a:ea typeface="+mn-lt"/>
                <a:cs typeface="+mn-lt"/>
                <a:sym typeface="Contrail One"/>
              </a:rPr>
              <a:t>moderne</a:t>
            </a:r>
            <a:r>
              <a:rPr lang="en-US" sz="2800" dirty="0">
                <a:latin typeface="Contrail One"/>
                <a:ea typeface="+mn-lt"/>
                <a:cs typeface="+mn-lt"/>
                <a:sym typeface="Contrail One"/>
              </a:rPr>
              <a:t> et </a:t>
            </a:r>
            <a:r>
              <a:rPr lang="en-US" sz="2800" err="1">
                <a:latin typeface="Contrail One"/>
                <a:ea typeface="+mn-lt"/>
                <a:cs typeface="+mn-lt"/>
                <a:sym typeface="Contrail One"/>
              </a:rPr>
              <a:t>automatisée</a:t>
            </a:r>
            <a:r>
              <a:rPr lang="en-US" sz="2800" dirty="0">
                <a:latin typeface="Contrail One"/>
                <a:ea typeface="+mn-lt"/>
                <a:cs typeface="+mn-lt"/>
                <a:sym typeface="Contrail One"/>
              </a:rPr>
              <a:t>, </a:t>
            </a:r>
            <a:r>
              <a:rPr lang="en-US" sz="2800" err="1">
                <a:latin typeface="Contrail One"/>
                <a:ea typeface="+mn-lt"/>
                <a:cs typeface="+mn-lt"/>
                <a:sym typeface="Contrail One"/>
              </a:rPr>
              <a:t>ce</a:t>
            </a:r>
            <a:r>
              <a:rPr lang="en-US" sz="2800" dirty="0">
                <a:latin typeface="Contrail One"/>
                <a:ea typeface="+mn-lt"/>
                <a:cs typeface="+mn-lt"/>
                <a:sym typeface="Contrail One"/>
              </a:rPr>
              <a:t> </a:t>
            </a:r>
            <a:r>
              <a:rPr lang="en-US" sz="2800" err="1">
                <a:latin typeface="Contrail One"/>
                <a:ea typeface="+mn-lt"/>
                <a:cs typeface="+mn-lt"/>
                <a:sym typeface="Contrail One"/>
              </a:rPr>
              <a:t>projet</a:t>
            </a:r>
            <a:r>
              <a:rPr lang="en-US" sz="2800" dirty="0">
                <a:latin typeface="Contrail One"/>
                <a:ea typeface="+mn-lt"/>
                <a:cs typeface="+mn-lt"/>
                <a:sym typeface="Contrail One"/>
              </a:rPr>
              <a:t> </a:t>
            </a:r>
            <a:r>
              <a:rPr lang="en-US" sz="2800" err="1">
                <a:latin typeface="Contrail One"/>
                <a:ea typeface="+mn-lt"/>
                <a:cs typeface="+mn-lt"/>
                <a:sym typeface="Contrail One"/>
              </a:rPr>
              <a:t>simplifie</a:t>
            </a:r>
            <a:r>
              <a:rPr lang="en-US" sz="2800" dirty="0">
                <a:latin typeface="Contrail One"/>
                <a:ea typeface="+mn-lt"/>
                <a:cs typeface="+mn-lt"/>
                <a:sym typeface="Contrail One"/>
              </a:rPr>
              <a:t> le processus, </a:t>
            </a:r>
            <a:r>
              <a:rPr lang="en-US" sz="2800" err="1">
                <a:latin typeface="Contrail One"/>
                <a:ea typeface="+mn-lt"/>
                <a:cs typeface="+mn-lt"/>
                <a:sym typeface="Contrail One"/>
              </a:rPr>
              <a:t>réduit</a:t>
            </a:r>
            <a:r>
              <a:rPr lang="en-US" sz="2800" dirty="0">
                <a:latin typeface="Contrail One"/>
                <a:ea typeface="+mn-lt"/>
                <a:cs typeface="+mn-lt"/>
                <a:sym typeface="Contrail One"/>
              </a:rPr>
              <a:t> les </a:t>
            </a:r>
            <a:r>
              <a:rPr lang="en-US" sz="2800" err="1">
                <a:latin typeface="Contrail One"/>
                <a:ea typeface="+mn-lt"/>
                <a:cs typeface="+mn-lt"/>
                <a:sym typeface="Contrail One"/>
              </a:rPr>
              <a:t>erreurs</a:t>
            </a:r>
            <a:r>
              <a:rPr lang="en-US" sz="2800" dirty="0">
                <a:latin typeface="Contrail One"/>
                <a:ea typeface="+mn-lt"/>
                <a:cs typeface="+mn-lt"/>
                <a:sym typeface="Contrail One"/>
              </a:rPr>
              <a:t> et </a:t>
            </a:r>
            <a:r>
              <a:rPr lang="en-US" sz="2800" err="1">
                <a:latin typeface="Contrail One"/>
                <a:ea typeface="+mn-lt"/>
                <a:cs typeface="+mn-lt"/>
                <a:sym typeface="Contrail One"/>
              </a:rPr>
              <a:t>facilite</a:t>
            </a:r>
            <a:r>
              <a:rPr lang="en-US" sz="2800" dirty="0">
                <a:latin typeface="Contrail One"/>
                <a:ea typeface="+mn-lt"/>
                <a:cs typeface="+mn-lt"/>
                <a:sym typeface="Contrail One"/>
              </a:rPr>
              <a:t> le </a:t>
            </a:r>
            <a:r>
              <a:rPr lang="en-US" sz="2800" err="1">
                <a:latin typeface="Contrail One"/>
                <a:ea typeface="+mn-lt"/>
                <a:cs typeface="+mn-lt"/>
                <a:sym typeface="Contrail One"/>
              </a:rPr>
              <a:t>suivi</a:t>
            </a:r>
            <a:r>
              <a:rPr lang="en-US" sz="2800" dirty="0">
                <a:latin typeface="Contrail One"/>
                <a:ea typeface="+mn-lt"/>
                <a:cs typeface="+mn-lt"/>
                <a:sym typeface="Contrail One"/>
              </a:rPr>
              <a:t> </a:t>
            </a:r>
            <a:r>
              <a:rPr lang="en-US" sz="2800" err="1">
                <a:latin typeface="Contrail One"/>
                <a:ea typeface="+mn-lt"/>
                <a:cs typeface="+mn-lt"/>
                <a:sym typeface="Contrail One"/>
              </a:rPr>
              <a:t>en</a:t>
            </a:r>
            <a:r>
              <a:rPr lang="en-US" sz="2800" dirty="0">
                <a:latin typeface="Contrail One"/>
                <a:ea typeface="+mn-lt"/>
                <a:cs typeface="+mn-lt"/>
                <a:sym typeface="Contrail One"/>
              </a:rPr>
              <a:t> temps </a:t>
            </a:r>
            <a:r>
              <a:rPr lang="en-US" sz="2800" err="1">
                <a:latin typeface="Contrail One"/>
                <a:ea typeface="+mn-lt"/>
                <a:cs typeface="+mn-lt"/>
                <a:sym typeface="Contrail One"/>
              </a:rPr>
              <a:t>réel</a:t>
            </a:r>
            <a:r>
              <a:rPr lang="en-US" sz="2800" dirty="0">
                <a:latin typeface="Contrail One"/>
                <a:ea typeface="+mn-lt"/>
                <a:cs typeface="+mn-lt"/>
                <a:sym typeface="Contrail One"/>
              </a:rPr>
              <a:t>. Son </a:t>
            </a:r>
            <a:r>
              <a:rPr lang="en-US" sz="2800" err="1">
                <a:latin typeface="Contrail One"/>
                <a:ea typeface="+mn-lt"/>
                <a:cs typeface="+mn-lt"/>
                <a:sym typeface="Contrail One"/>
              </a:rPr>
              <a:t>déploiement</a:t>
            </a:r>
            <a:r>
              <a:rPr lang="en-US" sz="2800" dirty="0">
                <a:latin typeface="Contrail One"/>
                <a:ea typeface="+mn-lt"/>
                <a:cs typeface="+mn-lt"/>
                <a:sym typeface="Contrail One"/>
              </a:rPr>
              <a:t> </a:t>
            </a:r>
            <a:r>
              <a:rPr lang="en-US" sz="2800" err="1">
                <a:latin typeface="Contrail One"/>
                <a:ea typeface="+mn-lt"/>
                <a:cs typeface="+mn-lt"/>
                <a:sym typeface="Contrail One"/>
              </a:rPr>
              <a:t>contribuera</a:t>
            </a:r>
            <a:r>
              <a:rPr lang="en-US" sz="2800" dirty="0">
                <a:latin typeface="Contrail One"/>
                <a:ea typeface="+mn-lt"/>
                <a:cs typeface="+mn-lt"/>
                <a:sym typeface="Contrail One"/>
              </a:rPr>
              <a:t> à </a:t>
            </a:r>
            <a:r>
              <a:rPr lang="en-US" sz="2800" err="1">
                <a:latin typeface="Contrail One"/>
                <a:ea typeface="+mn-lt"/>
                <a:cs typeface="+mn-lt"/>
                <a:sym typeface="Contrail One"/>
              </a:rPr>
              <a:t>renforcer</a:t>
            </a:r>
            <a:r>
              <a:rPr lang="en-US" sz="2800" dirty="0">
                <a:latin typeface="Contrail One"/>
                <a:ea typeface="+mn-lt"/>
                <a:cs typeface="+mn-lt"/>
                <a:sym typeface="Contrail One"/>
              </a:rPr>
              <a:t> la </a:t>
            </a:r>
            <a:r>
              <a:rPr lang="en-US" sz="2800" err="1">
                <a:latin typeface="Contrail One"/>
                <a:ea typeface="+mn-lt"/>
                <a:cs typeface="+mn-lt"/>
                <a:sym typeface="Contrail One"/>
              </a:rPr>
              <a:t>confiance</a:t>
            </a:r>
            <a:r>
              <a:rPr lang="en-US" sz="2800" dirty="0">
                <a:latin typeface="Contrail One"/>
                <a:ea typeface="+mn-lt"/>
                <a:cs typeface="+mn-lt"/>
                <a:sym typeface="Contrail One"/>
              </a:rPr>
              <a:t> dans le </a:t>
            </a:r>
            <a:r>
              <a:rPr lang="en-US" sz="2800" err="1">
                <a:latin typeface="Contrail One"/>
                <a:ea typeface="+mn-lt"/>
                <a:cs typeface="+mn-lt"/>
                <a:sym typeface="Contrail One"/>
              </a:rPr>
              <a:t>système</a:t>
            </a:r>
            <a:r>
              <a:rPr lang="en-US" sz="2800" dirty="0">
                <a:latin typeface="Contrail One"/>
                <a:ea typeface="+mn-lt"/>
                <a:cs typeface="+mn-lt"/>
                <a:sym typeface="Contrail One"/>
              </a:rPr>
              <a:t> </a:t>
            </a:r>
            <a:r>
              <a:rPr lang="en-US" sz="2800" err="1">
                <a:latin typeface="Contrail One"/>
                <a:ea typeface="+mn-lt"/>
                <a:cs typeface="+mn-lt"/>
                <a:sym typeface="Contrail One"/>
              </a:rPr>
              <a:t>électoral</a:t>
            </a:r>
            <a:r>
              <a:rPr lang="en-US" sz="2800" dirty="0">
                <a:latin typeface="Contrail One"/>
                <a:ea typeface="+mn-lt"/>
                <a:cs typeface="+mn-lt"/>
                <a:sym typeface="Contrail One"/>
              </a:rPr>
              <a:t> et à </a:t>
            </a:r>
            <a:r>
              <a:rPr lang="en-US" sz="2800" err="1">
                <a:latin typeface="Contrail One"/>
                <a:ea typeface="+mn-lt"/>
                <a:cs typeface="+mn-lt"/>
                <a:sym typeface="Contrail One"/>
              </a:rPr>
              <a:t>améliorer</a:t>
            </a:r>
            <a:r>
              <a:rPr lang="en-US" sz="2800" dirty="0">
                <a:latin typeface="Contrail One"/>
                <a:ea typeface="+mn-lt"/>
                <a:cs typeface="+mn-lt"/>
                <a:sym typeface="Contrail One"/>
              </a:rPr>
              <a:t> </a:t>
            </a:r>
            <a:r>
              <a:rPr lang="en-US" sz="2800" err="1">
                <a:latin typeface="Contrail One"/>
                <a:ea typeface="+mn-lt"/>
                <a:cs typeface="+mn-lt"/>
                <a:sym typeface="Contrail One"/>
              </a:rPr>
              <a:t>l’expérience</a:t>
            </a:r>
            <a:r>
              <a:rPr lang="en-US" sz="2800" dirty="0">
                <a:latin typeface="Contrail One"/>
                <a:ea typeface="+mn-lt"/>
                <a:cs typeface="+mn-lt"/>
                <a:sym typeface="Contrail One"/>
              </a:rPr>
              <a:t> des </a:t>
            </a:r>
            <a:r>
              <a:rPr lang="en-US" sz="2800" err="1">
                <a:latin typeface="Contrail One"/>
                <a:ea typeface="+mn-lt"/>
                <a:cs typeface="+mn-lt"/>
                <a:sym typeface="Contrail One"/>
              </a:rPr>
              <a:t>différents</a:t>
            </a:r>
            <a:r>
              <a:rPr lang="en-US" sz="2800" dirty="0">
                <a:latin typeface="Contrail One"/>
                <a:ea typeface="+mn-lt"/>
                <a:cs typeface="+mn-lt"/>
                <a:sym typeface="Contrail One"/>
              </a:rPr>
              <a:t> </a:t>
            </a:r>
            <a:r>
              <a:rPr lang="en-US" sz="2800" err="1">
                <a:latin typeface="Contrail One"/>
                <a:ea typeface="+mn-lt"/>
                <a:cs typeface="+mn-lt"/>
                <a:sym typeface="Contrail One"/>
              </a:rPr>
              <a:t>acteurs</a:t>
            </a:r>
            <a:r>
              <a:rPr lang="en-US" sz="2800" dirty="0">
                <a:latin typeface="Contrail One"/>
                <a:ea typeface="+mn-lt"/>
                <a:cs typeface="+mn-lt"/>
                <a:sym typeface="Contrail One"/>
              </a:rPr>
              <a:t> </a:t>
            </a:r>
            <a:r>
              <a:rPr lang="en-US" sz="2800" err="1">
                <a:latin typeface="Contrail One"/>
                <a:ea typeface="+mn-lt"/>
                <a:cs typeface="+mn-lt"/>
                <a:sym typeface="Contrail One"/>
              </a:rPr>
              <a:t>impliqués</a:t>
            </a:r>
            <a:r>
              <a:rPr lang="en-US" sz="2800" dirty="0">
                <a:latin typeface="Contrail One"/>
                <a:ea typeface="+mn-lt"/>
                <a:cs typeface="+mn-lt"/>
                <a:sym typeface="Contrail One"/>
              </a:rPr>
              <a:t>.</a:t>
            </a:r>
            <a:endParaRPr lang="en-US" sz="2800" dirty="0">
              <a:latin typeface="Contrail One"/>
              <a:ea typeface="+mn-lt"/>
              <a:cs typeface="+mn-lt"/>
            </a:endParaRPr>
          </a:p>
          <a:p>
            <a:endParaRPr lang="en-US" dirty="0">
              <a:solidFill>
                <a:srgbClr val="000000"/>
              </a:solidFill>
              <a:latin typeface="Contrail One"/>
              <a:ea typeface="+mn-lt"/>
              <a:cs typeface="+mn-lt"/>
              <a:sym typeface="Contrail One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850E1EB5-BB19-C30F-1B9B-DDB98602DEA7}"/>
              </a:ext>
            </a:extLst>
          </p:cNvPr>
          <p:cNvSpPr txBox="1"/>
          <p:nvPr/>
        </p:nvSpPr>
        <p:spPr>
          <a:xfrm>
            <a:off x="17151154" y="9201150"/>
            <a:ext cx="368692" cy="525337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4339"/>
              </a:lnSpc>
              <a:spcBef>
                <a:spcPct val="0"/>
              </a:spcBef>
            </a:pPr>
            <a:r>
              <a:rPr lang="en-US" sz="3050" dirty="0">
                <a:solidFill>
                  <a:srgbClr val="7A927E"/>
                </a:solidFill>
                <a:latin typeface="Contrail One"/>
              </a:rPr>
              <a:t>43</a:t>
            </a:r>
            <a:endParaRPr lang="fr-FR" dirty="0"/>
          </a:p>
        </p:txBody>
      </p:sp>
      <p:grpSp>
        <p:nvGrpSpPr>
          <p:cNvPr id="12" name="Group 2">
            <a:extLst>
              <a:ext uri="{FF2B5EF4-FFF2-40B4-BE49-F238E27FC236}">
                <a16:creationId xmlns:a16="http://schemas.microsoft.com/office/drawing/2014/main" id="{2B6D49B7-620B-5996-89E7-5F51F5F1467D}"/>
              </a:ext>
            </a:extLst>
          </p:cNvPr>
          <p:cNvGrpSpPr/>
          <p:nvPr/>
        </p:nvGrpSpPr>
        <p:grpSpPr>
          <a:xfrm>
            <a:off x="6472931" y="308626"/>
            <a:ext cx="4263061" cy="1369093"/>
            <a:chOff x="0" y="-38100"/>
            <a:chExt cx="3559477" cy="394664"/>
          </a:xfrm>
        </p:grpSpPr>
        <p:sp>
          <p:nvSpPr>
            <p:cNvPr id="10" name="Freeform 3">
              <a:extLst>
                <a:ext uri="{FF2B5EF4-FFF2-40B4-BE49-F238E27FC236}">
                  <a16:creationId xmlns:a16="http://schemas.microsoft.com/office/drawing/2014/main" id="{56F3CA1D-04EA-8608-0ACF-55F04F00DB9B}"/>
                </a:ext>
              </a:extLst>
            </p:cNvPr>
            <p:cNvSpPr/>
            <p:nvPr/>
          </p:nvSpPr>
          <p:spPr>
            <a:xfrm>
              <a:off x="0" y="0"/>
              <a:ext cx="3559477" cy="356564"/>
            </a:xfrm>
            <a:custGeom>
              <a:avLst/>
              <a:gdLst/>
              <a:ahLst/>
              <a:cxnLst/>
              <a:rect l="l" t="t" r="r" b="b"/>
              <a:pathLst>
                <a:path w="3559477" h="356564">
                  <a:moveTo>
                    <a:pt x="0" y="0"/>
                  </a:moveTo>
                  <a:lnTo>
                    <a:pt x="3559477" y="0"/>
                  </a:lnTo>
                  <a:lnTo>
                    <a:pt x="3559477" y="356564"/>
                  </a:lnTo>
                  <a:lnTo>
                    <a:pt x="0" y="356564"/>
                  </a:lnTo>
                  <a:close/>
                </a:path>
              </a:pathLst>
            </a:custGeom>
            <a:solidFill>
              <a:srgbClr val="7A927E"/>
            </a:solidFill>
          </p:spPr>
        </p:sp>
        <p:sp>
          <p:nvSpPr>
            <p:cNvPr id="11" name="TextBox 4">
              <a:extLst>
                <a:ext uri="{FF2B5EF4-FFF2-40B4-BE49-F238E27FC236}">
                  <a16:creationId xmlns:a16="http://schemas.microsoft.com/office/drawing/2014/main" id="{7BAC4362-9EFF-9C4B-EBCE-BDF68B71969B}"/>
                </a:ext>
              </a:extLst>
            </p:cNvPr>
            <p:cNvSpPr txBox="1"/>
            <p:nvPr/>
          </p:nvSpPr>
          <p:spPr>
            <a:xfrm>
              <a:off x="0" y="-38100"/>
              <a:ext cx="3559476" cy="3946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" name="TextBox 3">
            <a:extLst>
              <a:ext uri="{FF2B5EF4-FFF2-40B4-BE49-F238E27FC236}">
                <a16:creationId xmlns:a16="http://schemas.microsoft.com/office/drawing/2014/main" id="{8BC1A0AB-F152-FFEB-C686-97AF4000E573}"/>
              </a:ext>
            </a:extLst>
          </p:cNvPr>
          <p:cNvSpPr txBox="1"/>
          <p:nvPr/>
        </p:nvSpPr>
        <p:spPr>
          <a:xfrm>
            <a:off x="6638772" y="716098"/>
            <a:ext cx="10280783" cy="13655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459"/>
              </a:lnSpc>
            </a:pPr>
            <a:r>
              <a:rPr lang="en-US" sz="5400" dirty="0">
                <a:solidFill>
                  <a:srgbClr val="000000"/>
                </a:solidFill>
                <a:latin typeface="Contrail One"/>
                <a:cs typeface="Arial"/>
                <a:sym typeface="Anton"/>
              </a:rPr>
              <a:t>VI. CONCLUSION</a:t>
            </a:r>
            <a:endParaRPr lang="en-US" sz="5400" b="1" u="sng" dirty="0">
              <a:latin typeface="Contrail One"/>
              <a:cs typeface="Arial"/>
            </a:endParaRPr>
          </a:p>
          <a:p>
            <a:pPr algn="l">
              <a:lnSpc>
                <a:spcPts val="5459"/>
              </a:lnSpc>
            </a:pPr>
            <a:endParaRPr lang="en-US" sz="3899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  <p:extLst>
      <p:ext uri="{BB962C8B-B14F-4D97-AF65-F5344CB8AC3E}">
        <p14:creationId xmlns:p14="http://schemas.microsoft.com/office/powerpoint/2010/main" val="2732344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385" b="-16385"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9144000" y="9578012"/>
            <a:ext cx="2466835" cy="0"/>
          </a:xfrm>
          <a:prstGeom prst="line">
            <a:avLst/>
          </a:prstGeom>
          <a:ln w="47625" cap="flat">
            <a:solidFill>
              <a:srgbClr val="7A927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TextBox 4"/>
          <p:cNvSpPr txBox="1"/>
          <p:nvPr/>
        </p:nvSpPr>
        <p:spPr>
          <a:xfrm>
            <a:off x="2788317" y="4594257"/>
            <a:ext cx="13382062" cy="1510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319"/>
              </a:lnSpc>
            </a:pPr>
            <a:r>
              <a:rPr lang="en-US" sz="8799">
                <a:solidFill>
                  <a:srgbClr val="B85464"/>
                </a:solidFill>
                <a:latin typeface="Anton"/>
                <a:ea typeface="Anton"/>
                <a:cs typeface="Anton"/>
                <a:sym typeface="Anton"/>
              </a:rPr>
              <a:t>Merci de votre attention !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7151154" y="9201150"/>
            <a:ext cx="368692" cy="52803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4339"/>
              </a:lnSpc>
              <a:spcBef>
                <a:spcPct val="0"/>
              </a:spcBef>
            </a:pPr>
            <a:r>
              <a:rPr lang="en-US" sz="3050" dirty="0">
                <a:solidFill>
                  <a:srgbClr val="7A927E"/>
                </a:solidFill>
                <a:latin typeface="Contrail One"/>
                <a:ea typeface="Contrail One"/>
                <a:cs typeface="Contrail One"/>
              </a:rPr>
              <a:t>44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7DDC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C77D8EC-48E7-B555-BAAE-C162A5BD57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2">
            <a:extLst>
              <a:ext uri="{FF2B5EF4-FFF2-40B4-BE49-F238E27FC236}">
                <a16:creationId xmlns:a16="http://schemas.microsoft.com/office/drawing/2014/main" id="{F16EF127-9148-706B-B960-BEB45F5534FF}"/>
              </a:ext>
            </a:extLst>
          </p:cNvPr>
          <p:cNvGrpSpPr/>
          <p:nvPr/>
        </p:nvGrpSpPr>
        <p:grpSpPr>
          <a:xfrm>
            <a:off x="628534" y="934041"/>
            <a:ext cx="8511571" cy="678980"/>
            <a:chOff x="0" y="-38100"/>
            <a:chExt cx="3559477" cy="394664"/>
          </a:xfrm>
        </p:grpSpPr>
        <p:sp>
          <p:nvSpPr>
            <p:cNvPr id="11" name="Freeform 3">
              <a:extLst>
                <a:ext uri="{FF2B5EF4-FFF2-40B4-BE49-F238E27FC236}">
                  <a16:creationId xmlns:a16="http://schemas.microsoft.com/office/drawing/2014/main" id="{95C54DE3-F024-144C-9864-72BAF6C85ECF}"/>
                </a:ext>
              </a:extLst>
            </p:cNvPr>
            <p:cNvSpPr/>
            <p:nvPr/>
          </p:nvSpPr>
          <p:spPr>
            <a:xfrm>
              <a:off x="0" y="0"/>
              <a:ext cx="3559477" cy="356564"/>
            </a:xfrm>
            <a:custGeom>
              <a:avLst/>
              <a:gdLst/>
              <a:ahLst/>
              <a:cxnLst/>
              <a:rect l="l" t="t" r="r" b="b"/>
              <a:pathLst>
                <a:path w="3559477" h="356564">
                  <a:moveTo>
                    <a:pt x="0" y="0"/>
                  </a:moveTo>
                  <a:lnTo>
                    <a:pt x="3559477" y="0"/>
                  </a:lnTo>
                  <a:lnTo>
                    <a:pt x="3559477" y="356564"/>
                  </a:lnTo>
                  <a:lnTo>
                    <a:pt x="0" y="356564"/>
                  </a:lnTo>
                  <a:close/>
                </a:path>
              </a:pathLst>
            </a:custGeom>
            <a:solidFill>
              <a:srgbClr val="7A927E"/>
            </a:solidFill>
          </p:spPr>
        </p:sp>
        <p:sp>
          <p:nvSpPr>
            <p:cNvPr id="14" name="TextBox 4">
              <a:extLst>
                <a:ext uri="{FF2B5EF4-FFF2-40B4-BE49-F238E27FC236}">
                  <a16:creationId xmlns:a16="http://schemas.microsoft.com/office/drawing/2014/main" id="{88F3CC66-AA66-785F-286C-0A080FA2FE65}"/>
                </a:ext>
              </a:extLst>
            </p:cNvPr>
            <p:cNvSpPr txBox="1"/>
            <p:nvPr/>
          </p:nvSpPr>
          <p:spPr>
            <a:xfrm>
              <a:off x="0" y="-38100"/>
              <a:ext cx="3559476" cy="3946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" name="Group 2">
            <a:extLst>
              <a:ext uri="{FF2B5EF4-FFF2-40B4-BE49-F238E27FC236}">
                <a16:creationId xmlns:a16="http://schemas.microsoft.com/office/drawing/2014/main" id="{DD262DF6-2580-9611-47AE-1A5E57241AD6}"/>
              </a:ext>
            </a:extLst>
          </p:cNvPr>
          <p:cNvGrpSpPr/>
          <p:nvPr/>
        </p:nvGrpSpPr>
        <p:grpSpPr>
          <a:xfrm>
            <a:off x="11271005" y="472778"/>
            <a:ext cx="6684590" cy="7830208"/>
            <a:chOff x="0" y="0"/>
            <a:chExt cx="1760550" cy="2062277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6C135F05-24BC-8F50-B560-2FF4F422F07E}"/>
                </a:ext>
              </a:extLst>
            </p:cNvPr>
            <p:cNvSpPr/>
            <p:nvPr/>
          </p:nvSpPr>
          <p:spPr>
            <a:xfrm>
              <a:off x="0" y="0"/>
              <a:ext cx="1760550" cy="2062277"/>
            </a:xfrm>
            <a:custGeom>
              <a:avLst/>
              <a:gdLst/>
              <a:ahLst/>
              <a:cxnLst/>
              <a:rect l="l" t="t" r="r" b="b"/>
              <a:pathLst>
                <a:path w="1760550" h="2062277">
                  <a:moveTo>
                    <a:pt x="0" y="0"/>
                  </a:moveTo>
                  <a:lnTo>
                    <a:pt x="1760550" y="0"/>
                  </a:lnTo>
                  <a:lnTo>
                    <a:pt x="1760550" y="2062277"/>
                  </a:lnTo>
                  <a:lnTo>
                    <a:pt x="0" y="2062277"/>
                  </a:lnTo>
                  <a:close/>
                </a:path>
              </a:pathLst>
            </a:custGeom>
            <a:solidFill>
              <a:srgbClr val="7A927E"/>
            </a:soli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37FF83D0-840F-B8E4-492D-A573202FA9D6}"/>
                </a:ext>
              </a:extLst>
            </p:cNvPr>
            <p:cNvSpPr txBox="1"/>
            <p:nvPr/>
          </p:nvSpPr>
          <p:spPr>
            <a:xfrm>
              <a:off x="0" y="-38100"/>
              <a:ext cx="1760550" cy="21003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TextBox 6">
            <a:extLst>
              <a:ext uri="{FF2B5EF4-FFF2-40B4-BE49-F238E27FC236}">
                <a16:creationId xmlns:a16="http://schemas.microsoft.com/office/drawing/2014/main" id="{039A2096-77ED-08CE-9B42-9F3EBFE8735A}"/>
              </a:ext>
            </a:extLst>
          </p:cNvPr>
          <p:cNvSpPr txBox="1"/>
          <p:nvPr/>
        </p:nvSpPr>
        <p:spPr>
          <a:xfrm>
            <a:off x="629924" y="952500"/>
            <a:ext cx="8619046" cy="13655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459"/>
              </a:lnSpc>
            </a:pPr>
            <a:r>
              <a:rPr lang="en-US" sz="385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PHASE 3: </a:t>
            </a:r>
            <a:r>
              <a:rPr lang="en-US" sz="3850" dirty="0">
                <a:solidFill>
                  <a:srgbClr val="000000"/>
                </a:solidFill>
                <a:latin typeface="Anton"/>
                <a:ea typeface="Anton"/>
                <a:cs typeface="Arial"/>
                <a:sym typeface="Anton"/>
              </a:rPr>
              <a:t>DEVELOPPEMENT BACKEND</a:t>
            </a:r>
            <a:endParaRPr lang="en-US" sz="3899" dirty="0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  <a:p>
            <a:pPr algn="l">
              <a:lnSpc>
                <a:spcPts val="5459"/>
              </a:lnSpc>
            </a:pPr>
            <a:endParaRPr lang="en-US" sz="3899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D1F49D71-736B-7F1D-5D46-C6AC0FFA7668}"/>
              </a:ext>
            </a:extLst>
          </p:cNvPr>
          <p:cNvSpPr txBox="1"/>
          <p:nvPr/>
        </p:nvSpPr>
        <p:spPr>
          <a:xfrm>
            <a:off x="628737" y="1683476"/>
            <a:ext cx="9601933" cy="4185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buFont typeface="Arial"/>
              <a:buChar char="•"/>
            </a:pPr>
            <a:r>
              <a:rPr lang="en-US" sz="3200" dirty="0">
                <a:solidFill>
                  <a:srgbClr val="000000"/>
                </a:solidFill>
                <a:latin typeface="Contrail One"/>
                <a:cs typeface="Arial"/>
              </a:rPr>
              <a:t>Développement des API </a:t>
            </a:r>
            <a:r>
              <a:rPr lang="en-US" sz="3200" dirty="0" err="1">
                <a:solidFill>
                  <a:srgbClr val="000000"/>
                </a:solidFill>
                <a:latin typeface="Contrail One"/>
                <a:cs typeface="Arial"/>
              </a:rPr>
              <a:t>en</a:t>
            </a:r>
            <a:r>
              <a:rPr lang="en-US" sz="3200" dirty="0">
                <a:solidFill>
                  <a:srgbClr val="000000"/>
                </a:solidFill>
                <a:latin typeface="Contrail One"/>
                <a:cs typeface="Arial"/>
              </a:rPr>
              <a:t> PHP pour </a:t>
            </a:r>
            <a:r>
              <a:rPr lang="en-US" sz="3200" dirty="0" err="1">
                <a:solidFill>
                  <a:srgbClr val="000000"/>
                </a:solidFill>
                <a:latin typeface="Contrail One"/>
                <a:cs typeface="Arial"/>
              </a:rPr>
              <a:t>gérer</a:t>
            </a:r>
            <a:r>
              <a:rPr lang="en-US" sz="3200" dirty="0">
                <a:solidFill>
                  <a:srgbClr val="000000"/>
                </a:solidFill>
                <a:latin typeface="Contrail One"/>
                <a:cs typeface="Arial"/>
              </a:rPr>
              <a:t> les </a:t>
            </a:r>
            <a:r>
              <a:rPr lang="en-US" sz="3200" dirty="0" err="1">
                <a:solidFill>
                  <a:srgbClr val="000000"/>
                </a:solidFill>
                <a:latin typeface="Contrail One"/>
                <a:cs typeface="Arial"/>
              </a:rPr>
              <a:t>fonctionnalités</a:t>
            </a:r>
            <a:r>
              <a:rPr lang="en-US" sz="3200" dirty="0">
                <a:solidFill>
                  <a:srgbClr val="000000"/>
                </a:solidFill>
                <a:latin typeface="Contrail One"/>
                <a:cs typeface="Arial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Contrail One"/>
                <a:cs typeface="Arial"/>
              </a:rPr>
              <a:t>principales</a:t>
            </a:r>
            <a:r>
              <a:rPr lang="en-US" sz="3200" dirty="0">
                <a:solidFill>
                  <a:srgbClr val="000000"/>
                </a:solidFill>
                <a:latin typeface="Contrail One"/>
                <a:cs typeface="Arial"/>
              </a:rPr>
              <a:t> (importation des </a:t>
            </a:r>
            <a:r>
              <a:rPr lang="en-US" sz="3200" dirty="0" err="1">
                <a:solidFill>
                  <a:srgbClr val="000000"/>
                </a:solidFill>
                <a:latin typeface="Contrail One"/>
                <a:cs typeface="Arial"/>
              </a:rPr>
              <a:t>électeurs</a:t>
            </a:r>
            <a:r>
              <a:rPr lang="en-US" sz="3200" dirty="0">
                <a:solidFill>
                  <a:srgbClr val="000000"/>
                </a:solidFill>
                <a:latin typeface="Contrail One"/>
                <a:cs typeface="Arial"/>
              </a:rPr>
              <a:t>, gestion des </a:t>
            </a:r>
            <a:r>
              <a:rPr lang="en-US" sz="3200" dirty="0" err="1">
                <a:solidFill>
                  <a:srgbClr val="000000"/>
                </a:solidFill>
                <a:latin typeface="Contrail One"/>
                <a:cs typeface="Arial"/>
              </a:rPr>
              <a:t>candidats</a:t>
            </a:r>
            <a:r>
              <a:rPr lang="en-US" sz="3200" dirty="0">
                <a:solidFill>
                  <a:srgbClr val="000000"/>
                </a:solidFill>
                <a:latin typeface="Contrail One"/>
                <a:cs typeface="Arial"/>
              </a:rPr>
              <a:t>, </a:t>
            </a:r>
            <a:r>
              <a:rPr lang="en-US" sz="3200" dirty="0" err="1">
                <a:solidFill>
                  <a:srgbClr val="000000"/>
                </a:solidFill>
                <a:latin typeface="Contrail One"/>
                <a:cs typeface="Arial"/>
              </a:rPr>
              <a:t>parrainages</a:t>
            </a:r>
            <a:r>
              <a:rPr lang="en-US" sz="3200" dirty="0">
                <a:solidFill>
                  <a:srgbClr val="000000"/>
                </a:solidFill>
                <a:latin typeface="Contrail One"/>
                <a:cs typeface="Arial"/>
              </a:rPr>
              <a:t>, etc.).</a:t>
            </a:r>
            <a:endParaRPr lang="fr-FR" sz="3200" dirty="0">
              <a:latin typeface="Contrail One"/>
            </a:endParaRPr>
          </a:p>
          <a:p>
            <a:pPr>
              <a:buFont typeface="Arial"/>
              <a:buChar char="•"/>
            </a:pPr>
            <a:r>
              <a:rPr lang="en-US" sz="3200" dirty="0" err="1">
                <a:solidFill>
                  <a:srgbClr val="000000"/>
                </a:solidFill>
                <a:latin typeface="Contrail One"/>
                <a:cs typeface="Arial"/>
              </a:rPr>
              <a:t>Implémentation</a:t>
            </a:r>
            <a:r>
              <a:rPr lang="en-US" sz="3200" dirty="0">
                <a:solidFill>
                  <a:srgbClr val="000000"/>
                </a:solidFill>
                <a:latin typeface="Contrail One"/>
                <a:cs typeface="Arial"/>
              </a:rPr>
              <a:t> des </a:t>
            </a:r>
            <a:r>
              <a:rPr lang="en-US" sz="3200" dirty="0" err="1">
                <a:solidFill>
                  <a:srgbClr val="000000"/>
                </a:solidFill>
                <a:latin typeface="Contrail One"/>
                <a:cs typeface="Arial"/>
              </a:rPr>
              <a:t>fonctions</a:t>
            </a:r>
            <a:r>
              <a:rPr lang="en-US" sz="3200" dirty="0">
                <a:solidFill>
                  <a:srgbClr val="000000"/>
                </a:solidFill>
                <a:latin typeface="Contrail One"/>
                <a:cs typeface="Arial"/>
              </a:rPr>
              <a:t> PL/SQL pour le </a:t>
            </a:r>
            <a:r>
              <a:rPr lang="en-US" sz="3200" dirty="0" err="1">
                <a:solidFill>
                  <a:srgbClr val="000000"/>
                </a:solidFill>
                <a:latin typeface="Contrail One"/>
                <a:cs typeface="Arial"/>
              </a:rPr>
              <a:t>contrôle</a:t>
            </a:r>
            <a:r>
              <a:rPr lang="en-US" sz="3200" dirty="0">
                <a:solidFill>
                  <a:srgbClr val="000000"/>
                </a:solidFill>
                <a:latin typeface="Contrail One"/>
                <a:cs typeface="Arial"/>
              </a:rPr>
              <a:t> des </a:t>
            </a:r>
            <a:r>
              <a:rPr lang="en-US" sz="3200" dirty="0" err="1">
                <a:solidFill>
                  <a:srgbClr val="000000"/>
                </a:solidFill>
                <a:latin typeface="Contrail One"/>
                <a:cs typeface="Arial"/>
              </a:rPr>
              <a:t>fichiers</a:t>
            </a:r>
            <a:r>
              <a:rPr lang="en-US" sz="3200" dirty="0">
                <a:solidFill>
                  <a:srgbClr val="000000"/>
                </a:solidFill>
                <a:latin typeface="Contrail One"/>
                <a:cs typeface="Arial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Contrail One"/>
                <a:cs typeface="Arial"/>
              </a:rPr>
              <a:t>électoraux</a:t>
            </a:r>
            <a:r>
              <a:rPr lang="en-US" sz="3200" dirty="0">
                <a:solidFill>
                  <a:srgbClr val="000000"/>
                </a:solidFill>
                <a:latin typeface="Contrail One"/>
                <a:cs typeface="Arial"/>
              </a:rPr>
              <a:t>.</a:t>
            </a:r>
            <a:endParaRPr lang="en-US" sz="3200" dirty="0">
              <a:latin typeface="Contrail One"/>
              <a:cs typeface="Arial"/>
            </a:endParaRPr>
          </a:p>
          <a:p>
            <a:pPr marL="285750" indent="-285750">
              <a:buFont typeface="Arial"/>
              <a:buChar char="•"/>
            </a:pPr>
            <a:endParaRPr lang="en-US" sz="3200" dirty="0">
              <a:latin typeface="Contrail One"/>
              <a:cs typeface="Arial"/>
            </a:endParaRPr>
          </a:p>
          <a:p>
            <a:pPr algn="l">
              <a:lnSpc>
                <a:spcPts val="4880"/>
              </a:lnSpc>
            </a:pPr>
            <a:endParaRPr lang="en-US" sz="3450" dirty="0">
              <a:solidFill>
                <a:srgbClr val="000000"/>
              </a:solidFill>
              <a:latin typeface="Contrail One"/>
              <a:ea typeface="Contrail One"/>
              <a:cs typeface="Contrail One"/>
            </a:endParaRPr>
          </a:p>
          <a:p>
            <a:pPr algn="l">
              <a:lnSpc>
                <a:spcPts val="4880"/>
              </a:lnSpc>
            </a:pPr>
            <a:endParaRPr lang="en-US" sz="3485">
              <a:solidFill>
                <a:srgbClr val="000000"/>
              </a:solidFill>
              <a:latin typeface="Contrail One"/>
              <a:ea typeface="Contrail One"/>
              <a:cs typeface="Contrail One"/>
              <a:sym typeface="Contrail One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75B907E1-6D4E-2520-1489-FB81E339ECAE}"/>
              </a:ext>
            </a:extLst>
          </p:cNvPr>
          <p:cNvSpPr txBox="1"/>
          <p:nvPr/>
        </p:nvSpPr>
        <p:spPr>
          <a:xfrm>
            <a:off x="17243327" y="9201150"/>
            <a:ext cx="184346" cy="52803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4339"/>
              </a:lnSpc>
              <a:spcBef>
                <a:spcPct val="0"/>
              </a:spcBef>
            </a:pPr>
            <a:r>
              <a:rPr lang="en-US" sz="3050" dirty="0">
                <a:solidFill>
                  <a:srgbClr val="7A927E"/>
                </a:solidFill>
                <a:latin typeface="Contrail One"/>
                <a:ea typeface="Contrail One"/>
                <a:cs typeface="Contrail One"/>
                <a:sym typeface="Contrail One"/>
              </a:rPr>
              <a:t>5</a:t>
            </a:r>
            <a:endParaRPr lang="en-US" sz="3099" dirty="0">
              <a:solidFill>
                <a:srgbClr val="7A927E"/>
              </a:solidFill>
              <a:latin typeface="Contrail One"/>
              <a:ea typeface="Contrail One"/>
              <a:cs typeface="Contrail One"/>
              <a:sym typeface="Contrail One"/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C3E4EE3B-66B0-B108-C1DA-CD79732931C5}"/>
              </a:ext>
            </a:extLst>
          </p:cNvPr>
          <p:cNvSpPr txBox="1"/>
          <p:nvPr/>
        </p:nvSpPr>
        <p:spPr>
          <a:xfrm>
            <a:off x="634042" y="5842240"/>
            <a:ext cx="9579633" cy="255454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buFont typeface="Arial"/>
              <a:buChar char="•"/>
            </a:pPr>
            <a:r>
              <a:rPr lang="en-US" sz="3200" err="1">
                <a:latin typeface="Contrail One"/>
                <a:ea typeface="Calibri"/>
                <a:cs typeface="Arial"/>
              </a:rPr>
              <a:t>Création</a:t>
            </a:r>
            <a:r>
              <a:rPr lang="en-US" sz="3200" dirty="0">
                <a:latin typeface="Contrail One"/>
                <a:ea typeface="Calibri"/>
                <a:cs typeface="Arial"/>
              </a:rPr>
              <a:t> des interfaces web pour les </a:t>
            </a:r>
            <a:r>
              <a:rPr lang="en-US" sz="3200" err="1">
                <a:latin typeface="Contrail One"/>
                <a:ea typeface="Calibri"/>
                <a:cs typeface="Arial"/>
              </a:rPr>
              <a:t>électeurs</a:t>
            </a:r>
            <a:r>
              <a:rPr lang="en-US" sz="3200" dirty="0">
                <a:latin typeface="Contrail One"/>
                <a:ea typeface="Calibri"/>
                <a:cs typeface="Arial"/>
              </a:rPr>
              <a:t>, les </a:t>
            </a:r>
            <a:r>
              <a:rPr lang="en-US" sz="3200" err="1">
                <a:latin typeface="Contrail One"/>
                <a:ea typeface="Calibri"/>
                <a:cs typeface="Arial"/>
              </a:rPr>
              <a:t>candidats</a:t>
            </a:r>
            <a:r>
              <a:rPr lang="en-US" sz="3200" dirty="0">
                <a:latin typeface="Contrail One"/>
                <a:ea typeface="Calibri"/>
                <a:cs typeface="Arial"/>
              </a:rPr>
              <a:t> et le personnel de la DGE.</a:t>
            </a:r>
          </a:p>
          <a:p>
            <a:pPr>
              <a:buFont typeface="Arial"/>
              <a:buChar char="•"/>
            </a:pPr>
            <a:r>
              <a:rPr lang="en-US" sz="3200" err="1">
                <a:latin typeface="Contrail One"/>
                <a:ea typeface="Calibri"/>
                <a:cs typeface="Arial"/>
              </a:rPr>
              <a:t>Intégration</a:t>
            </a:r>
            <a:r>
              <a:rPr lang="en-US" sz="3200" dirty="0">
                <a:latin typeface="Contrail One"/>
                <a:ea typeface="Calibri"/>
                <a:cs typeface="Arial"/>
              </a:rPr>
              <a:t> des API backend avec les interfaces </a:t>
            </a:r>
            <a:r>
              <a:rPr lang="en-US" sz="3200" err="1">
                <a:latin typeface="Contrail One"/>
                <a:ea typeface="Calibri"/>
                <a:cs typeface="Arial"/>
              </a:rPr>
              <a:t>utilisateur</a:t>
            </a:r>
            <a:r>
              <a:rPr lang="en-US" sz="3200" dirty="0">
                <a:latin typeface="Contrail One"/>
                <a:ea typeface="Calibri"/>
                <a:cs typeface="Arial"/>
              </a:rPr>
              <a:t>.</a:t>
            </a:r>
            <a:endParaRPr lang="en-US" sz="3200" dirty="0">
              <a:latin typeface="Contrail One"/>
            </a:endParaRPr>
          </a:p>
          <a:p>
            <a:pPr marL="228600" indent="-228600">
              <a:buFont typeface="Arial"/>
              <a:buChar char="•"/>
            </a:pPr>
            <a:endParaRPr lang="en-US" sz="3200" dirty="0">
              <a:latin typeface="Contrail One"/>
              <a:ea typeface="Calibri"/>
              <a:cs typeface="Arial"/>
            </a:endParaRPr>
          </a:p>
        </p:txBody>
      </p:sp>
      <p:sp>
        <p:nvSpPr>
          <p:cNvPr id="20" name="TextBox 4">
            <a:extLst>
              <a:ext uri="{FF2B5EF4-FFF2-40B4-BE49-F238E27FC236}">
                <a16:creationId xmlns:a16="http://schemas.microsoft.com/office/drawing/2014/main" id="{4A28F00C-97F1-1CF5-33CF-367553A197B3}"/>
              </a:ext>
            </a:extLst>
          </p:cNvPr>
          <p:cNvSpPr txBox="1"/>
          <p:nvPr/>
        </p:nvSpPr>
        <p:spPr>
          <a:xfrm>
            <a:off x="736364" y="5139418"/>
            <a:ext cx="8511569" cy="678980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endParaRPr/>
          </a:p>
        </p:txBody>
      </p:sp>
      <p:grpSp>
        <p:nvGrpSpPr>
          <p:cNvPr id="32" name="Group 2">
            <a:extLst>
              <a:ext uri="{FF2B5EF4-FFF2-40B4-BE49-F238E27FC236}">
                <a16:creationId xmlns:a16="http://schemas.microsoft.com/office/drawing/2014/main" id="{16B9598D-DC69-2990-2595-6B32956D17A0}"/>
              </a:ext>
            </a:extLst>
          </p:cNvPr>
          <p:cNvGrpSpPr/>
          <p:nvPr/>
        </p:nvGrpSpPr>
        <p:grpSpPr>
          <a:xfrm>
            <a:off x="737802" y="5140856"/>
            <a:ext cx="8511571" cy="678980"/>
            <a:chOff x="0" y="-38100"/>
            <a:chExt cx="3559477" cy="394664"/>
          </a:xfrm>
        </p:grpSpPr>
        <p:sp>
          <p:nvSpPr>
            <p:cNvPr id="30" name="Freeform 3">
              <a:extLst>
                <a:ext uri="{FF2B5EF4-FFF2-40B4-BE49-F238E27FC236}">
                  <a16:creationId xmlns:a16="http://schemas.microsoft.com/office/drawing/2014/main" id="{6067F5FF-83F0-8AB1-30A7-DDD54CD09261}"/>
                </a:ext>
              </a:extLst>
            </p:cNvPr>
            <p:cNvSpPr/>
            <p:nvPr/>
          </p:nvSpPr>
          <p:spPr>
            <a:xfrm>
              <a:off x="0" y="0"/>
              <a:ext cx="3559477" cy="356564"/>
            </a:xfrm>
            <a:custGeom>
              <a:avLst/>
              <a:gdLst/>
              <a:ahLst/>
              <a:cxnLst/>
              <a:rect l="l" t="t" r="r" b="b"/>
              <a:pathLst>
                <a:path w="3559477" h="356564">
                  <a:moveTo>
                    <a:pt x="0" y="0"/>
                  </a:moveTo>
                  <a:lnTo>
                    <a:pt x="3559477" y="0"/>
                  </a:lnTo>
                  <a:lnTo>
                    <a:pt x="3559477" y="356564"/>
                  </a:lnTo>
                  <a:lnTo>
                    <a:pt x="0" y="356564"/>
                  </a:lnTo>
                  <a:close/>
                </a:path>
              </a:pathLst>
            </a:custGeom>
            <a:solidFill>
              <a:srgbClr val="7A927E"/>
            </a:solidFill>
          </p:spPr>
        </p:sp>
        <p:sp>
          <p:nvSpPr>
            <p:cNvPr id="31" name="TextBox 4">
              <a:extLst>
                <a:ext uri="{FF2B5EF4-FFF2-40B4-BE49-F238E27FC236}">
                  <a16:creationId xmlns:a16="http://schemas.microsoft.com/office/drawing/2014/main" id="{0DD74C25-FFE3-98E3-0607-03BE0F4B84DB}"/>
                </a:ext>
              </a:extLst>
            </p:cNvPr>
            <p:cNvSpPr txBox="1"/>
            <p:nvPr/>
          </p:nvSpPr>
          <p:spPr>
            <a:xfrm>
              <a:off x="0" y="-38100"/>
              <a:ext cx="3559476" cy="3946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3" name="ZoneTexte 12">
            <a:extLst>
              <a:ext uri="{FF2B5EF4-FFF2-40B4-BE49-F238E27FC236}">
                <a16:creationId xmlns:a16="http://schemas.microsoft.com/office/drawing/2014/main" id="{455C88D7-BC47-2928-68FB-A778559B7F79}"/>
              </a:ext>
            </a:extLst>
          </p:cNvPr>
          <p:cNvSpPr txBox="1"/>
          <p:nvPr/>
        </p:nvSpPr>
        <p:spPr>
          <a:xfrm>
            <a:off x="634042" y="5173693"/>
            <a:ext cx="9579633" cy="68480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850" dirty="0">
                <a:latin typeface="Anton"/>
              </a:rPr>
              <a:t>PHASE 4: </a:t>
            </a:r>
            <a:r>
              <a:rPr lang="en-US" sz="3800" dirty="0">
                <a:latin typeface="Anton"/>
              </a:rPr>
              <a:t>DEVELOPPEMENT FRONTEND</a:t>
            </a:r>
            <a:endParaRPr lang="fr-FR" dirty="0"/>
          </a:p>
        </p:txBody>
      </p:sp>
      <p:pic>
        <p:nvPicPr>
          <p:cNvPr id="9" name="Image 8" descr="Frontend and Backend in Web Development | Board Infinity">
            <a:extLst>
              <a:ext uri="{FF2B5EF4-FFF2-40B4-BE49-F238E27FC236}">
                <a16:creationId xmlns:a16="http://schemas.microsoft.com/office/drawing/2014/main" id="{8A53C295-9B32-B8C3-A081-127B5C6DDC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6100" y="468522"/>
            <a:ext cx="6668216" cy="7840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489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6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9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5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8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2" grpId="0"/>
      <p:bldP spid="20" grpId="0"/>
      <p:bldP spid="1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7DDC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21BED16-37B3-A31D-1F5F-E8F1F1E9C2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5826FDF4-0424-0346-D70A-8B8B80A42FA0}"/>
              </a:ext>
            </a:extLst>
          </p:cNvPr>
          <p:cNvGrpSpPr/>
          <p:nvPr/>
        </p:nvGrpSpPr>
        <p:grpSpPr>
          <a:xfrm>
            <a:off x="11271005" y="472778"/>
            <a:ext cx="6684590" cy="7830208"/>
            <a:chOff x="0" y="0"/>
            <a:chExt cx="1760550" cy="2062277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1099D7C3-5ED8-0A8B-61FE-34F18B6B875A}"/>
                </a:ext>
              </a:extLst>
            </p:cNvPr>
            <p:cNvSpPr/>
            <p:nvPr/>
          </p:nvSpPr>
          <p:spPr>
            <a:xfrm>
              <a:off x="0" y="0"/>
              <a:ext cx="1760550" cy="2062277"/>
            </a:xfrm>
            <a:custGeom>
              <a:avLst/>
              <a:gdLst/>
              <a:ahLst/>
              <a:cxnLst/>
              <a:rect l="l" t="t" r="r" b="b"/>
              <a:pathLst>
                <a:path w="1760550" h="2062277">
                  <a:moveTo>
                    <a:pt x="0" y="0"/>
                  </a:moveTo>
                  <a:lnTo>
                    <a:pt x="1760550" y="0"/>
                  </a:lnTo>
                  <a:lnTo>
                    <a:pt x="1760550" y="2062277"/>
                  </a:lnTo>
                  <a:lnTo>
                    <a:pt x="0" y="2062277"/>
                  </a:lnTo>
                  <a:close/>
                </a:path>
              </a:pathLst>
            </a:custGeom>
            <a:solidFill>
              <a:srgbClr val="7A927E"/>
            </a:soli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C4493E51-96A9-D6E2-F800-E4C7232ED5A6}"/>
                </a:ext>
              </a:extLst>
            </p:cNvPr>
            <p:cNvSpPr txBox="1"/>
            <p:nvPr/>
          </p:nvSpPr>
          <p:spPr>
            <a:xfrm>
              <a:off x="0" y="-38100"/>
              <a:ext cx="1760550" cy="21003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TextBox 7">
            <a:extLst>
              <a:ext uri="{FF2B5EF4-FFF2-40B4-BE49-F238E27FC236}">
                <a16:creationId xmlns:a16="http://schemas.microsoft.com/office/drawing/2014/main" id="{330DA768-DF03-76A4-249D-B0A795488B53}"/>
              </a:ext>
            </a:extLst>
          </p:cNvPr>
          <p:cNvSpPr txBox="1"/>
          <p:nvPr/>
        </p:nvSpPr>
        <p:spPr>
          <a:xfrm>
            <a:off x="628737" y="1683476"/>
            <a:ext cx="9601933" cy="17228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3200" dirty="0">
                <a:solidFill>
                  <a:srgbClr val="000000"/>
                </a:solidFill>
                <a:latin typeface="Contrail One"/>
                <a:cs typeface="Arial"/>
              </a:rPr>
              <a:t>Tests </a:t>
            </a:r>
            <a:r>
              <a:rPr lang="en-US" sz="3200" err="1">
                <a:solidFill>
                  <a:srgbClr val="000000"/>
                </a:solidFill>
                <a:latin typeface="Contrail One"/>
                <a:cs typeface="Arial"/>
              </a:rPr>
              <a:t>fonctionnels</a:t>
            </a:r>
            <a:r>
              <a:rPr lang="en-US" sz="3200" dirty="0">
                <a:solidFill>
                  <a:srgbClr val="000000"/>
                </a:solidFill>
                <a:latin typeface="Contrail One"/>
                <a:cs typeface="Arial"/>
              </a:rPr>
              <a:t> et techniques.</a:t>
            </a:r>
            <a:endParaRPr lang="fr-FR" sz="3200">
              <a:latin typeface="Contrail One"/>
            </a:endParaRPr>
          </a:p>
          <a:p>
            <a:pPr algn="l">
              <a:lnSpc>
                <a:spcPts val="4880"/>
              </a:lnSpc>
            </a:pPr>
            <a:endParaRPr lang="en-US" sz="3450" dirty="0">
              <a:solidFill>
                <a:srgbClr val="000000"/>
              </a:solidFill>
              <a:latin typeface="Contrail One"/>
              <a:ea typeface="Contrail One"/>
              <a:cs typeface="Contrail One"/>
            </a:endParaRPr>
          </a:p>
          <a:p>
            <a:pPr algn="l">
              <a:lnSpc>
                <a:spcPts val="4880"/>
              </a:lnSpc>
            </a:pPr>
            <a:endParaRPr lang="en-US" sz="3485">
              <a:solidFill>
                <a:srgbClr val="000000"/>
              </a:solidFill>
              <a:latin typeface="Contrail One"/>
              <a:ea typeface="Contrail One"/>
              <a:cs typeface="Contrail One"/>
              <a:sym typeface="Contrail One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F117A84F-1540-9077-E715-AC4EECB965E1}"/>
              </a:ext>
            </a:extLst>
          </p:cNvPr>
          <p:cNvSpPr txBox="1"/>
          <p:nvPr/>
        </p:nvSpPr>
        <p:spPr>
          <a:xfrm>
            <a:off x="17243327" y="9201150"/>
            <a:ext cx="184346" cy="52803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4339"/>
              </a:lnSpc>
              <a:spcBef>
                <a:spcPct val="0"/>
              </a:spcBef>
            </a:pPr>
            <a:r>
              <a:rPr lang="en-US" sz="3050" dirty="0">
                <a:solidFill>
                  <a:srgbClr val="7A927E"/>
                </a:solidFill>
                <a:latin typeface="Contrail One"/>
                <a:ea typeface="Contrail One"/>
                <a:cs typeface="Contrail One"/>
              </a:rPr>
              <a:t>6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565668C3-AF03-5CC6-8D07-7B405FD782F8}"/>
              </a:ext>
            </a:extLst>
          </p:cNvPr>
          <p:cNvSpPr txBox="1"/>
          <p:nvPr/>
        </p:nvSpPr>
        <p:spPr>
          <a:xfrm>
            <a:off x="634042" y="6424523"/>
            <a:ext cx="9579633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buFont typeface="Arial"/>
              <a:buChar char="•"/>
            </a:pPr>
            <a:r>
              <a:rPr lang="en-US" sz="3200" dirty="0">
                <a:latin typeface="Contrail One"/>
                <a:cs typeface="Arial"/>
              </a:rPr>
              <a:t> </a:t>
            </a:r>
            <a:r>
              <a:rPr lang="en-US" sz="3200" dirty="0" err="1">
                <a:latin typeface="Contrail One"/>
                <a:cs typeface="Arial"/>
              </a:rPr>
              <a:t>Rédaction</a:t>
            </a:r>
            <a:r>
              <a:rPr lang="en-US" sz="3200" dirty="0">
                <a:latin typeface="Contrail One"/>
                <a:cs typeface="Arial"/>
              </a:rPr>
              <a:t> du rapport technique.</a:t>
            </a:r>
            <a:endParaRPr lang="fr-FR" sz="3200" dirty="0">
              <a:latin typeface="Contrail One"/>
              <a:cs typeface="Arial"/>
            </a:endParaRPr>
          </a:p>
          <a:p>
            <a:pPr>
              <a:buFont typeface="Arial"/>
              <a:buChar char="•"/>
            </a:pPr>
            <a:r>
              <a:rPr lang="en-US" sz="3200" dirty="0">
                <a:latin typeface="Contrail One"/>
                <a:cs typeface="Arial"/>
              </a:rPr>
              <a:t> </a:t>
            </a:r>
            <a:r>
              <a:rPr lang="en-US" sz="3200" dirty="0" err="1">
                <a:latin typeface="Contrail One"/>
                <a:cs typeface="Arial"/>
              </a:rPr>
              <a:t>Création</a:t>
            </a:r>
            <a:r>
              <a:rPr lang="en-US" sz="3200" dirty="0">
                <a:latin typeface="Contrail One"/>
                <a:cs typeface="Arial"/>
              </a:rPr>
              <a:t> du PowerPoint pour la </a:t>
            </a:r>
            <a:r>
              <a:rPr lang="en-US" sz="3200" dirty="0" err="1">
                <a:latin typeface="Contrail One"/>
                <a:cs typeface="Arial"/>
              </a:rPr>
              <a:t>présentation</a:t>
            </a:r>
            <a:r>
              <a:rPr lang="en-US" sz="3200" dirty="0">
                <a:latin typeface="Contrail One"/>
                <a:cs typeface="Arial"/>
              </a:rPr>
              <a:t> finale.</a:t>
            </a:r>
            <a:endParaRPr lang="en-US" sz="3200" dirty="0">
              <a:latin typeface="Contrail One"/>
            </a:endParaRPr>
          </a:p>
        </p:txBody>
      </p:sp>
      <p:grpSp>
        <p:nvGrpSpPr>
          <p:cNvPr id="14" name="Group 2">
            <a:extLst>
              <a:ext uri="{FF2B5EF4-FFF2-40B4-BE49-F238E27FC236}">
                <a16:creationId xmlns:a16="http://schemas.microsoft.com/office/drawing/2014/main" id="{502F0630-8383-11CB-9F7D-DFD5AF36BBB3}"/>
              </a:ext>
            </a:extLst>
          </p:cNvPr>
          <p:cNvGrpSpPr/>
          <p:nvPr/>
        </p:nvGrpSpPr>
        <p:grpSpPr>
          <a:xfrm>
            <a:off x="628534" y="977173"/>
            <a:ext cx="8511571" cy="678980"/>
            <a:chOff x="0" y="-38100"/>
            <a:chExt cx="3559477" cy="394664"/>
          </a:xfrm>
        </p:grpSpPr>
        <p:sp>
          <p:nvSpPr>
            <p:cNvPr id="10" name="Freeform 3">
              <a:extLst>
                <a:ext uri="{FF2B5EF4-FFF2-40B4-BE49-F238E27FC236}">
                  <a16:creationId xmlns:a16="http://schemas.microsoft.com/office/drawing/2014/main" id="{D930BF59-1C3D-AE6C-3C85-B9D9EAE33332}"/>
                </a:ext>
              </a:extLst>
            </p:cNvPr>
            <p:cNvSpPr/>
            <p:nvPr/>
          </p:nvSpPr>
          <p:spPr>
            <a:xfrm>
              <a:off x="0" y="0"/>
              <a:ext cx="3559477" cy="356564"/>
            </a:xfrm>
            <a:custGeom>
              <a:avLst/>
              <a:gdLst/>
              <a:ahLst/>
              <a:cxnLst/>
              <a:rect l="l" t="t" r="r" b="b"/>
              <a:pathLst>
                <a:path w="3559477" h="356564">
                  <a:moveTo>
                    <a:pt x="0" y="0"/>
                  </a:moveTo>
                  <a:lnTo>
                    <a:pt x="3559477" y="0"/>
                  </a:lnTo>
                  <a:lnTo>
                    <a:pt x="3559477" y="356564"/>
                  </a:lnTo>
                  <a:lnTo>
                    <a:pt x="0" y="356564"/>
                  </a:lnTo>
                  <a:close/>
                </a:path>
              </a:pathLst>
            </a:custGeom>
            <a:solidFill>
              <a:srgbClr val="7A927E"/>
            </a:solidFill>
          </p:spPr>
        </p:sp>
        <p:sp>
          <p:nvSpPr>
            <p:cNvPr id="11" name="TextBox 4">
              <a:extLst>
                <a:ext uri="{FF2B5EF4-FFF2-40B4-BE49-F238E27FC236}">
                  <a16:creationId xmlns:a16="http://schemas.microsoft.com/office/drawing/2014/main" id="{2129205B-E63B-E7F8-88E6-C0BD60ED39E0}"/>
                </a:ext>
              </a:extLst>
            </p:cNvPr>
            <p:cNvSpPr txBox="1"/>
            <p:nvPr/>
          </p:nvSpPr>
          <p:spPr>
            <a:xfrm>
              <a:off x="0" y="-38100"/>
              <a:ext cx="3559476" cy="3946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TextBox 6">
            <a:extLst>
              <a:ext uri="{FF2B5EF4-FFF2-40B4-BE49-F238E27FC236}">
                <a16:creationId xmlns:a16="http://schemas.microsoft.com/office/drawing/2014/main" id="{A57B4043-F380-4181-9BFB-14E71E6EE9EC}"/>
              </a:ext>
            </a:extLst>
          </p:cNvPr>
          <p:cNvSpPr txBox="1"/>
          <p:nvPr/>
        </p:nvSpPr>
        <p:spPr>
          <a:xfrm>
            <a:off x="629923" y="995632"/>
            <a:ext cx="8619046" cy="13655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459"/>
              </a:lnSpc>
            </a:pPr>
            <a:r>
              <a:rPr lang="en-US" sz="385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PHASE 5: TESTS ET VALIDATION</a:t>
            </a:r>
            <a:endParaRPr lang="en-US" sz="3899" dirty="0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  <a:p>
            <a:pPr algn="l">
              <a:lnSpc>
                <a:spcPts val="5459"/>
              </a:lnSpc>
            </a:pPr>
            <a:endParaRPr lang="en-US" sz="3899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grpSp>
        <p:nvGrpSpPr>
          <p:cNvPr id="22" name="Group 2">
            <a:extLst>
              <a:ext uri="{FF2B5EF4-FFF2-40B4-BE49-F238E27FC236}">
                <a16:creationId xmlns:a16="http://schemas.microsoft.com/office/drawing/2014/main" id="{28000F77-AB91-131F-8B86-7F58CA9C8A9B}"/>
              </a:ext>
            </a:extLst>
          </p:cNvPr>
          <p:cNvGrpSpPr/>
          <p:nvPr/>
        </p:nvGrpSpPr>
        <p:grpSpPr>
          <a:xfrm>
            <a:off x="628534" y="4966890"/>
            <a:ext cx="8511571" cy="1455357"/>
            <a:chOff x="0" y="-38100"/>
            <a:chExt cx="3559477" cy="394664"/>
          </a:xfrm>
        </p:grpSpPr>
        <p:sp>
          <p:nvSpPr>
            <p:cNvPr id="20" name="Freeform 3">
              <a:extLst>
                <a:ext uri="{FF2B5EF4-FFF2-40B4-BE49-F238E27FC236}">
                  <a16:creationId xmlns:a16="http://schemas.microsoft.com/office/drawing/2014/main" id="{EE3D1E86-2B65-FFDC-7480-BEBBB6C9BAE0}"/>
                </a:ext>
              </a:extLst>
            </p:cNvPr>
            <p:cNvSpPr/>
            <p:nvPr/>
          </p:nvSpPr>
          <p:spPr>
            <a:xfrm>
              <a:off x="0" y="0"/>
              <a:ext cx="3559477" cy="356564"/>
            </a:xfrm>
            <a:custGeom>
              <a:avLst/>
              <a:gdLst/>
              <a:ahLst/>
              <a:cxnLst/>
              <a:rect l="l" t="t" r="r" b="b"/>
              <a:pathLst>
                <a:path w="3559477" h="356564">
                  <a:moveTo>
                    <a:pt x="0" y="0"/>
                  </a:moveTo>
                  <a:lnTo>
                    <a:pt x="3559477" y="0"/>
                  </a:lnTo>
                  <a:lnTo>
                    <a:pt x="3559477" y="356564"/>
                  </a:lnTo>
                  <a:lnTo>
                    <a:pt x="0" y="356564"/>
                  </a:lnTo>
                  <a:close/>
                </a:path>
              </a:pathLst>
            </a:custGeom>
            <a:solidFill>
              <a:srgbClr val="7A927E"/>
            </a:solidFill>
          </p:spPr>
        </p:sp>
        <p:sp>
          <p:nvSpPr>
            <p:cNvPr id="21" name="TextBox 4">
              <a:extLst>
                <a:ext uri="{FF2B5EF4-FFF2-40B4-BE49-F238E27FC236}">
                  <a16:creationId xmlns:a16="http://schemas.microsoft.com/office/drawing/2014/main" id="{E53C2B64-06CF-E8C2-CFD0-87D127B172E2}"/>
                </a:ext>
              </a:extLst>
            </p:cNvPr>
            <p:cNvSpPr txBox="1"/>
            <p:nvPr/>
          </p:nvSpPr>
          <p:spPr>
            <a:xfrm>
              <a:off x="0" y="-38100"/>
              <a:ext cx="3559476" cy="3946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3" name="ZoneTexte 12">
            <a:extLst>
              <a:ext uri="{FF2B5EF4-FFF2-40B4-BE49-F238E27FC236}">
                <a16:creationId xmlns:a16="http://schemas.microsoft.com/office/drawing/2014/main" id="{305E5E04-F619-DFCD-8D2F-D52B40838D3A}"/>
              </a:ext>
            </a:extLst>
          </p:cNvPr>
          <p:cNvSpPr txBox="1"/>
          <p:nvPr/>
        </p:nvSpPr>
        <p:spPr>
          <a:xfrm>
            <a:off x="634042" y="5152127"/>
            <a:ext cx="9579633" cy="127727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850" dirty="0">
                <a:latin typeface="Anton"/>
              </a:rPr>
              <a:t>PHASE 6: REDACTION DU RAPPORT ET LA PRESENTATION</a:t>
            </a:r>
          </a:p>
        </p:txBody>
      </p:sp>
      <p:pic>
        <p:nvPicPr>
          <p:cNvPr id="9" name="Image 8" descr="Cloud Computing Images | Free Photos, PNG Stickers, Wallpapers &amp;  Backgrounds - rawpixel">
            <a:extLst>
              <a:ext uri="{FF2B5EF4-FFF2-40B4-BE49-F238E27FC236}">
                <a16:creationId xmlns:a16="http://schemas.microsoft.com/office/drawing/2014/main" id="{906E40E5-3052-BEF5-FAFE-DB1F9C8B8D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7537" y="467984"/>
            <a:ext cx="6665343" cy="7841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955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6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9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2" grpId="0"/>
      <p:bldP spid="1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7DD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7486464" cy="10287000"/>
          </a:xfrm>
          <a:custGeom>
            <a:avLst/>
            <a:gdLst/>
            <a:ahLst/>
            <a:cxnLst/>
            <a:rect l="l" t="t" r="r" b="b"/>
            <a:pathLst>
              <a:path w="7486464" h="10287000">
                <a:moveTo>
                  <a:pt x="0" y="0"/>
                </a:moveTo>
                <a:lnTo>
                  <a:pt x="7486464" y="0"/>
                </a:lnTo>
                <a:lnTo>
                  <a:pt x="748646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26" t="-9940" r="-426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7989907" y="4004540"/>
            <a:ext cx="9498781" cy="1442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09"/>
              </a:lnSpc>
            </a:pPr>
            <a:r>
              <a:rPr lang="en-US" sz="3600" dirty="0">
                <a:solidFill>
                  <a:srgbClr val="000000"/>
                </a:solidFill>
                <a:latin typeface="Contrail One"/>
                <a:ea typeface="Contrail One"/>
                <a:cs typeface="Arial"/>
                <a:sym typeface="Contrail One"/>
              </a:rPr>
              <a:t>Architecture technique du </a:t>
            </a:r>
            <a:r>
              <a:rPr lang="en-US" sz="3600" dirty="0" err="1">
                <a:solidFill>
                  <a:srgbClr val="000000"/>
                </a:solidFill>
                <a:latin typeface="Contrail One"/>
                <a:ea typeface="Contrail One"/>
                <a:cs typeface="Arial"/>
                <a:sym typeface="Contrail One"/>
              </a:rPr>
              <a:t>projet</a:t>
            </a:r>
            <a:r>
              <a:rPr lang="en-US" sz="3600" dirty="0">
                <a:solidFill>
                  <a:srgbClr val="000000"/>
                </a:solidFill>
                <a:latin typeface="Contrail One"/>
                <a:ea typeface="Contrail One"/>
                <a:cs typeface="Arial"/>
                <a:sym typeface="Contrail One"/>
              </a:rPr>
              <a:t> repose sur les </a:t>
            </a:r>
            <a:r>
              <a:rPr lang="en-US" sz="3600" dirty="0" err="1">
                <a:solidFill>
                  <a:srgbClr val="000000"/>
                </a:solidFill>
                <a:latin typeface="Contrail One"/>
                <a:ea typeface="Contrail One"/>
                <a:cs typeface="Arial"/>
                <a:sym typeface="Contrail One"/>
              </a:rPr>
              <a:t>éléments</a:t>
            </a:r>
            <a:r>
              <a:rPr lang="en-US" sz="3600" dirty="0">
                <a:solidFill>
                  <a:srgbClr val="000000"/>
                </a:solidFill>
                <a:latin typeface="Contrail One"/>
                <a:ea typeface="Contrail One"/>
                <a:cs typeface="Arial"/>
                <a:sym typeface="Contrail One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Contrail One"/>
                <a:ea typeface="Contrail One"/>
                <a:cs typeface="Arial"/>
                <a:sym typeface="Contrail One"/>
              </a:rPr>
              <a:t>suivants</a:t>
            </a:r>
            <a:r>
              <a:rPr lang="en-US" sz="3600" dirty="0">
                <a:solidFill>
                  <a:srgbClr val="000000"/>
                </a:solidFill>
                <a:latin typeface="Contrail One"/>
                <a:ea typeface="Contrail One"/>
                <a:cs typeface="Arial"/>
                <a:sym typeface="Contrail One"/>
              </a:rPr>
              <a:t> :</a:t>
            </a:r>
            <a:endParaRPr lang="fr-FR" sz="3600" dirty="0">
              <a:latin typeface="Contrail One"/>
            </a:endParaRPr>
          </a:p>
          <a:p>
            <a:pPr algn="l">
              <a:lnSpc>
                <a:spcPts val="3809"/>
              </a:lnSpc>
            </a:pPr>
            <a:endParaRPr lang="en-US" sz="2721">
              <a:solidFill>
                <a:srgbClr val="000000"/>
              </a:solidFill>
              <a:latin typeface="Contrail One"/>
              <a:ea typeface="Contrail One"/>
              <a:cs typeface="Contrail One"/>
              <a:sym typeface="Contrail One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7243327" y="9201150"/>
            <a:ext cx="184346" cy="52803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4339"/>
              </a:lnSpc>
              <a:spcBef>
                <a:spcPct val="0"/>
              </a:spcBef>
            </a:pPr>
            <a:r>
              <a:rPr lang="en-US" sz="3050" dirty="0">
                <a:solidFill>
                  <a:srgbClr val="7A927E"/>
                </a:solidFill>
                <a:latin typeface="Contrail One"/>
                <a:ea typeface="Contrail One"/>
                <a:cs typeface="Contrail One"/>
              </a:rPr>
              <a:t>7</a:t>
            </a:r>
          </a:p>
        </p:txBody>
      </p:sp>
      <p:grpSp>
        <p:nvGrpSpPr>
          <p:cNvPr id="12" name="Group 2">
            <a:extLst>
              <a:ext uri="{FF2B5EF4-FFF2-40B4-BE49-F238E27FC236}">
                <a16:creationId xmlns:a16="http://schemas.microsoft.com/office/drawing/2014/main" id="{E73184A2-4E96-CBB5-9EE1-47A6E44A35B3}"/>
              </a:ext>
            </a:extLst>
          </p:cNvPr>
          <p:cNvGrpSpPr/>
          <p:nvPr/>
        </p:nvGrpSpPr>
        <p:grpSpPr>
          <a:xfrm>
            <a:off x="8004119" y="1882947"/>
            <a:ext cx="9978061" cy="1369093"/>
            <a:chOff x="0" y="-38100"/>
            <a:chExt cx="3559477" cy="394664"/>
          </a:xfrm>
        </p:grpSpPr>
        <p:sp>
          <p:nvSpPr>
            <p:cNvPr id="10" name="Freeform 3">
              <a:extLst>
                <a:ext uri="{FF2B5EF4-FFF2-40B4-BE49-F238E27FC236}">
                  <a16:creationId xmlns:a16="http://schemas.microsoft.com/office/drawing/2014/main" id="{39111A33-EA3B-3C28-0557-3C078A4A505F}"/>
                </a:ext>
              </a:extLst>
            </p:cNvPr>
            <p:cNvSpPr/>
            <p:nvPr/>
          </p:nvSpPr>
          <p:spPr>
            <a:xfrm>
              <a:off x="0" y="0"/>
              <a:ext cx="3559477" cy="356564"/>
            </a:xfrm>
            <a:custGeom>
              <a:avLst/>
              <a:gdLst/>
              <a:ahLst/>
              <a:cxnLst/>
              <a:rect l="l" t="t" r="r" b="b"/>
              <a:pathLst>
                <a:path w="3559477" h="356564">
                  <a:moveTo>
                    <a:pt x="0" y="0"/>
                  </a:moveTo>
                  <a:lnTo>
                    <a:pt x="3559477" y="0"/>
                  </a:lnTo>
                  <a:lnTo>
                    <a:pt x="3559477" y="356564"/>
                  </a:lnTo>
                  <a:lnTo>
                    <a:pt x="0" y="356564"/>
                  </a:lnTo>
                  <a:close/>
                </a:path>
              </a:pathLst>
            </a:custGeom>
            <a:solidFill>
              <a:srgbClr val="7A927E"/>
            </a:solidFill>
          </p:spPr>
        </p:sp>
        <p:sp>
          <p:nvSpPr>
            <p:cNvPr id="11" name="TextBox 4">
              <a:extLst>
                <a:ext uri="{FF2B5EF4-FFF2-40B4-BE49-F238E27FC236}">
                  <a16:creationId xmlns:a16="http://schemas.microsoft.com/office/drawing/2014/main" id="{8D1D6B19-E17E-2CFE-7C22-B6815515451C}"/>
                </a:ext>
              </a:extLst>
            </p:cNvPr>
            <p:cNvSpPr txBox="1"/>
            <p:nvPr/>
          </p:nvSpPr>
          <p:spPr>
            <a:xfrm>
              <a:off x="0" y="-38100"/>
              <a:ext cx="3559476" cy="3946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" name="TextBox 3"/>
          <p:cNvSpPr txBox="1"/>
          <p:nvPr/>
        </p:nvSpPr>
        <p:spPr>
          <a:xfrm>
            <a:off x="7997432" y="2204155"/>
            <a:ext cx="10280783" cy="13655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459"/>
              </a:lnSpc>
            </a:pPr>
            <a:r>
              <a:rPr lang="en-US" sz="5400" dirty="0">
                <a:solidFill>
                  <a:srgbClr val="000000"/>
                </a:solidFill>
                <a:latin typeface="Contrail One"/>
                <a:cs typeface="Arial"/>
                <a:sym typeface="Anton"/>
              </a:rPr>
              <a:t>III. </a:t>
            </a:r>
            <a:r>
              <a:rPr lang="en-US" sz="5000" u="sng" dirty="0" err="1">
                <a:solidFill>
                  <a:srgbClr val="000000"/>
                </a:solidFill>
                <a:latin typeface="Contrail One"/>
                <a:cs typeface="Arial"/>
                <a:sym typeface="Anton"/>
              </a:rPr>
              <a:t>L’architecture</a:t>
            </a:r>
            <a:r>
              <a:rPr lang="en-US" sz="5000" u="sng" dirty="0">
                <a:solidFill>
                  <a:srgbClr val="000000"/>
                </a:solidFill>
                <a:latin typeface="Contrail One"/>
                <a:cs typeface="Arial"/>
                <a:sym typeface="Anton"/>
              </a:rPr>
              <a:t> </a:t>
            </a:r>
            <a:r>
              <a:rPr lang="en-US" sz="5400" u="sng" dirty="0">
                <a:solidFill>
                  <a:srgbClr val="000000"/>
                </a:solidFill>
                <a:latin typeface="Contrail One"/>
                <a:cs typeface="Arial"/>
                <a:sym typeface="Anton"/>
              </a:rPr>
              <a:t>technique </a:t>
            </a:r>
            <a:r>
              <a:rPr lang="en-US" sz="5400" u="sng" dirty="0" err="1">
                <a:solidFill>
                  <a:srgbClr val="000000"/>
                </a:solidFill>
                <a:latin typeface="Contrail One"/>
                <a:cs typeface="Arial"/>
                <a:sym typeface="Anton"/>
              </a:rPr>
              <a:t>utilisée</a:t>
            </a:r>
            <a:r>
              <a:rPr lang="en-US" sz="5400" b="1" u="sng" dirty="0">
                <a:solidFill>
                  <a:srgbClr val="000000"/>
                </a:solidFill>
                <a:latin typeface="Contrail One"/>
                <a:cs typeface="Arial"/>
                <a:sym typeface="Anton"/>
              </a:rPr>
              <a:t> </a:t>
            </a:r>
            <a:endParaRPr lang="fr-FR" sz="5400" u="sng">
              <a:latin typeface="Contrail One"/>
            </a:endParaRPr>
          </a:p>
          <a:p>
            <a:pPr algn="l">
              <a:lnSpc>
                <a:spcPts val="5459"/>
              </a:lnSpc>
            </a:pPr>
            <a:endParaRPr lang="en-US" sz="3899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7DDC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CAB25E9-D542-8215-3293-B562C84A43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>
            <a:extLst>
              <a:ext uri="{FF2B5EF4-FFF2-40B4-BE49-F238E27FC236}">
                <a16:creationId xmlns:a16="http://schemas.microsoft.com/office/drawing/2014/main" id="{38E848CD-991E-E813-E939-CA5F82B8B4D8}"/>
              </a:ext>
            </a:extLst>
          </p:cNvPr>
          <p:cNvSpPr txBox="1"/>
          <p:nvPr/>
        </p:nvSpPr>
        <p:spPr>
          <a:xfrm>
            <a:off x="17243327" y="9201150"/>
            <a:ext cx="184346" cy="52803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4339"/>
              </a:lnSpc>
              <a:spcBef>
                <a:spcPct val="0"/>
              </a:spcBef>
            </a:pPr>
            <a:r>
              <a:rPr lang="en-US" sz="3050" dirty="0">
                <a:solidFill>
                  <a:srgbClr val="7A927E"/>
                </a:solidFill>
                <a:latin typeface="Contrail One"/>
                <a:ea typeface="Contrail One"/>
                <a:cs typeface="Contrail One"/>
              </a:rPr>
              <a:t>8</a:t>
            </a:r>
          </a:p>
        </p:txBody>
      </p:sp>
      <p:pic>
        <p:nvPicPr>
          <p:cNvPr id="9" name="Image 8" descr="Base de données - Icônes la technologie gratuites">
            <a:extLst>
              <a:ext uri="{FF2B5EF4-FFF2-40B4-BE49-F238E27FC236}">
                <a16:creationId xmlns:a16="http://schemas.microsoft.com/office/drawing/2014/main" id="{5D6FB192-B2F5-75E2-A7E0-F34D698185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812" y="1936425"/>
            <a:ext cx="1626487" cy="1259866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7C6E6D4E-B446-CCA8-B5EA-5208728BAE5E}"/>
              </a:ext>
            </a:extLst>
          </p:cNvPr>
          <p:cNvSpPr txBox="1"/>
          <p:nvPr/>
        </p:nvSpPr>
        <p:spPr>
          <a:xfrm>
            <a:off x="2467155" y="1593730"/>
            <a:ext cx="6625087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latin typeface="Contrail One"/>
                <a:cs typeface="Arial"/>
              </a:rPr>
              <a:t>MySQL </a:t>
            </a:r>
            <a:r>
              <a:rPr lang="en-US" sz="2400" err="1">
                <a:latin typeface="Contrail One"/>
                <a:cs typeface="Arial"/>
              </a:rPr>
              <a:t>est</a:t>
            </a:r>
            <a:r>
              <a:rPr lang="en-US" sz="2400" dirty="0">
                <a:latin typeface="Contrail One"/>
                <a:cs typeface="Arial"/>
              </a:rPr>
              <a:t> </a:t>
            </a:r>
            <a:r>
              <a:rPr lang="en-US" sz="2400" err="1">
                <a:latin typeface="Contrail One"/>
                <a:cs typeface="Arial"/>
              </a:rPr>
              <a:t>utilisé</a:t>
            </a:r>
            <a:r>
              <a:rPr lang="en-US" sz="2400" dirty="0">
                <a:latin typeface="Contrail One"/>
                <a:cs typeface="Arial"/>
              </a:rPr>
              <a:t> pour la gestion des données. La base de données </a:t>
            </a:r>
            <a:r>
              <a:rPr lang="en-US" sz="2400" err="1">
                <a:latin typeface="Contrail One"/>
                <a:cs typeface="Arial"/>
              </a:rPr>
              <a:t>est</a:t>
            </a:r>
            <a:r>
              <a:rPr lang="en-US" sz="2400" dirty="0">
                <a:latin typeface="Contrail One"/>
                <a:cs typeface="Arial"/>
              </a:rPr>
              <a:t> </a:t>
            </a:r>
            <a:r>
              <a:rPr lang="en-US" sz="2400" err="1">
                <a:latin typeface="Contrail One"/>
                <a:cs typeface="Arial"/>
              </a:rPr>
              <a:t>déployée</a:t>
            </a:r>
            <a:r>
              <a:rPr lang="en-US" sz="2400" dirty="0">
                <a:latin typeface="Contrail One"/>
                <a:cs typeface="Arial"/>
              </a:rPr>
              <a:t> </a:t>
            </a:r>
            <a:r>
              <a:rPr lang="en-US" sz="2400" err="1">
                <a:latin typeface="Contrail One"/>
                <a:cs typeface="Arial"/>
              </a:rPr>
              <a:t>en</a:t>
            </a:r>
            <a:r>
              <a:rPr lang="en-US" sz="2400" dirty="0">
                <a:latin typeface="Contrail One"/>
                <a:cs typeface="Arial"/>
              </a:rPr>
              <a:t> cloud pour assurer </a:t>
            </a:r>
            <a:r>
              <a:rPr lang="en-US" sz="2400" err="1">
                <a:latin typeface="Contrail One"/>
                <a:cs typeface="Arial"/>
              </a:rPr>
              <a:t>une</a:t>
            </a:r>
            <a:r>
              <a:rPr lang="en-US" sz="2400" dirty="0">
                <a:latin typeface="Contrail One"/>
                <a:cs typeface="Arial"/>
              </a:rPr>
              <a:t> </a:t>
            </a:r>
            <a:r>
              <a:rPr lang="en-US" sz="2400" err="1">
                <a:latin typeface="Contrail One"/>
                <a:cs typeface="Arial"/>
              </a:rPr>
              <a:t>accessibilité</a:t>
            </a:r>
            <a:r>
              <a:rPr lang="en-US" sz="2400" dirty="0">
                <a:latin typeface="Contrail One"/>
                <a:cs typeface="Arial"/>
              </a:rPr>
              <a:t> et </a:t>
            </a:r>
            <a:r>
              <a:rPr lang="en-US" sz="2400" err="1">
                <a:latin typeface="Contrail One"/>
                <a:cs typeface="Arial"/>
              </a:rPr>
              <a:t>une</a:t>
            </a:r>
            <a:r>
              <a:rPr lang="en-US" sz="2400" dirty="0">
                <a:latin typeface="Contrail One"/>
                <a:cs typeface="Arial"/>
              </a:rPr>
              <a:t> </a:t>
            </a:r>
            <a:r>
              <a:rPr lang="en-US" sz="2400" err="1">
                <a:latin typeface="Contrail One"/>
                <a:cs typeface="Arial"/>
              </a:rPr>
              <a:t>scalabilité</a:t>
            </a:r>
            <a:r>
              <a:rPr lang="en-US" sz="2400" dirty="0">
                <a:latin typeface="Contrail One"/>
                <a:cs typeface="Arial"/>
              </a:rPr>
              <a:t> </a:t>
            </a:r>
            <a:r>
              <a:rPr lang="en-US" sz="2400" err="1">
                <a:latin typeface="Contrail One"/>
                <a:cs typeface="Arial"/>
              </a:rPr>
              <a:t>optimales</a:t>
            </a:r>
            <a:r>
              <a:rPr lang="en-US" sz="2400" dirty="0">
                <a:latin typeface="Contrail One"/>
                <a:cs typeface="Arial"/>
              </a:rPr>
              <a:t>.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1088B1AB-EE2B-4D9B-15E1-89A66A69FDF6}"/>
              </a:ext>
            </a:extLst>
          </p:cNvPr>
          <p:cNvSpPr txBox="1"/>
          <p:nvPr/>
        </p:nvSpPr>
        <p:spPr>
          <a:xfrm>
            <a:off x="2574985" y="6036334"/>
            <a:ext cx="6301596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latin typeface="Contrail One"/>
                <a:cs typeface="Arial"/>
              </a:rPr>
              <a:t>Le backend </a:t>
            </a:r>
            <a:r>
              <a:rPr lang="en-US" sz="2400" err="1">
                <a:latin typeface="Contrail One"/>
                <a:cs typeface="Arial"/>
              </a:rPr>
              <a:t>est</a:t>
            </a:r>
            <a:r>
              <a:rPr lang="en-US" sz="2400" dirty="0">
                <a:latin typeface="Contrail One"/>
                <a:cs typeface="Arial"/>
              </a:rPr>
              <a:t> </a:t>
            </a:r>
            <a:r>
              <a:rPr lang="en-US" sz="2400" err="1">
                <a:latin typeface="Contrail One"/>
                <a:cs typeface="Arial"/>
              </a:rPr>
              <a:t>développé</a:t>
            </a:r>
            <a:r>
              <a:rPr lang="en-US" sz="2400" dirty="0">
                <a:latin typeface="Contrail One"/>
                <a:cs typeface="Arial"/>
              </a:rPr>
              <a:t> </a:t>
            </a:r>
            <a:r>
              <a:rPr lang="en-US" sz="2400" err="1">
                <a:latin typeface="Contrail One"/>
                <a:cs typeface="Arial"/>
              </a:rPr>
              <a:t>en</a:t>
            </a:r>
            <a:r>
              <a:rPr lang="en-US" sz="2400" dirty="0">
                <a:latin typeface="Contrail One"/>
                <a:cs typeface="Arial"/>
              </a:rPr>
              <a:t> PHP avec des API REST pour </a:t>
            </a:r>
            <a:r>
              <a:rPr lang="en-US" sz="2400" err="1">
                <a:latin typeface="Contrail One"/>
                <a:cs typeface="Arial"/>
              </a:rPr>
              <a:t>gérer</a:t>
            </a:r>
            <a:r>
              <a:rPr lang="en-US" sz="2400" dirty="0">
                <a:latin typeface="Contrail One"/>
                <a:cs typeface="Arial"/>
              </a:rPr>
              <a:t> les interactions entre le frontend et la base de données.</a:t>
            </a:r>
            <a:endParaRPr lang="en-US" sz="2400">
              <a:latin typeface="Contrail One"/>
            </a:endParaRPr>
          </a:p>
        </p:txBody>
      </p:sp>
      <p:pic>
        <p:nvPicPr>
          <p:cNvPr id="13" name="Image 12" descr="Icônes, logos, symboles Backend– Téléchargement gratuit aux formats PNG et  SVG">
            <a:extLst>
              <a:ext uri="{FF2B5EF4-FFF2-40B4-BE49-F238E27FC236}">
                <a16:creationId xmlns:a16="http://schemas.microsoft.com/office/drawing/2014/main" id="{1A4F552B-792F-F9E4-AD1B-86C7A989E1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762" y="6634111"/>
            <a:ext cx="1569211" cy="1612343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B6E7B5FC-C2BC-A2F1-CEB6-11575D699B91}"/>
              </a:ext>
            </a:extLst>
          </p:cNvPr>
          <p:cNvSpPr txBox="1"/>
          <p:nvPr/>
        </p:nvSpPr>
        <p:spPr>
          <a:xfrm>
            <a:off x="2337759" y="3189617"/>
            <a:ext cx="6172199" cy="13849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,Sans-Serif"/>
              <a:buChar char="•"/>
            </a:pPr>
            <a:r>
              <a:rPr lang="en-US" sz="2400" dirty="0">
                <a:latin typeface="Contrail One"/>
                <a:cs typeface="Arial"/>
              </a:rPr>
              <a:t>Les tables </a:t>
            </a:r>
            <a:r>
              <a:rPr lang="en-US" sz="2400" err="1">
                <a:latin typeface="Contrail One"/>
                <a:cs typeface="Arial"/>
              </a:rPr>
              <a:t>principales</a:t>
            </a:r>
            <a:r>
              <a:rPr lang="en-US" sz="2400" dirty="0">
                <a:latin typeface="Contrail One"/>
                <a:cs typeface="Arial"/>
              </a:rPr>
              <a:t> </a:t>
            </a:r>
            <a:r>
              <a:rPr lang="en-US" sz="2400" err="1">
                <a:latin typeface="Contrail One"/>
                <a:cs typeface="Arial"/>
              </a:rPr>
              <a:t>incluent</a:t>
            </a:r>
            <a:r>
              <a:rPr lang="en-US" sz="2400" dirty="0">
                <a:latin typeface="Contrail One"/>
                <a:cs typeface="Arial"/>
              </a:rPr>
              <a:t> :</a:t>
            </a:r>
          </a:p>
          <a:p>
            <a:pPr marL="285750" indent="-285750">
              <a:buFont typeface="Arial,Sans-Serif"/>
              <a:buChar char="•"/>
            </a:pPr>
            <a:r>
              <a:rPr lang="en-US" sz="2000" dirty="0">
                <a:latin typeface="Contrail One"/>
                <a:cs typeface="Arial"/>
              </a:rPr>
              <a:t>Table des </a:t>
            </a:r>
            <a:r>
              <a:rPr lang="en-US" sz="2000" dirty="0" err="1">
                <a:latin typeface="Contrail One"/>
                <a:cs typeface="Arial"/>
              </a:rPr>
              <a:t>électeurs</a:t>
            </a:r>
            <a:r>
              <a:rPr lang="en-US" sz="2000" dirty="0">
                <a:latin typeface="Contrail One"/>
                <a:cs typeface="Arial"/>
              </a:rPr>
              <a:t> </a:t>
            </a:r>
            <a:endParaRPr lang="en-US"/>
          </a:p>
          <a:p>
            <a:pPr marL="285750" indent="-285750">
              <a:buFont typeface="Arial,Sans-Serif"/>
              <a:buChar char="•"/>
            </a:pPr>
            <a:r>
              <a:rPr lang="en-US" sz="2000" dirty="0">
                <a:latin typeface="Contrail One"/>
                <a:cs typeface="Arial"/>
              </a:rPr>
              <a:t>Table des </a:t>
            </a:r>
            <a:r>
              <a:rPr lang="en-US" sz="2000" dirty="0" err="1">
                <a:latin typeface="Contrail One"/>
                <a:cs typeface="Arial"/>
              </a:rPr>
              <a:t>candidats</a:t>
            </a:r>
            <a:r>
              <a:rPr lang="en-US" sz="2000" dirty="0">
                <a:latin typeface="Contrail One"/>
                <a:cs typeface="Arial"/>
              </a:rPr>
              <a:t> </a:t>
            </a:r>
          </a:p>
          <a:p>
            <a:pPr marL="285750" indent="-285750">
              <a:buFont typeface="Arial,Sans-Serif"/>
              <a:buChar char="•"/>
            </a:pPr>
            <a:r>
              <a:rPr lang="en-US" sz="2000" dirty="0">
                <a:latin typeface="Contrail One"/>
                <a:cs typeface="Arial"/>
              </a:rPr>
              <a:t>Table des </a:t>
            </a:r>
            <a:r>
              <a:rPr lang="en-US" sz="2000" dirty="0" err="1">
                <a:latin typeface="Contrail One"/>
                <a:cs typeface="Arial"/>
              </a:rPr>
              <a:t>parrainages</a:t>
            </a:r>
            <a:r>
              <a:rPr lang="en-US" sz="2000" dirty="0">
                <a:latin typeface="Contrail One"/>
                <a:cs typeface="Arial"/>
              </a:rPr>
              <a:t> 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5730C114-99A3-A5EC-DB1D-74B63DC7288A}"/>
              </a:ext>
            </a:extLst>
          </p:cNvPr>
          <p:cNvSpPr txBox="1"/>
          <p:nvPr/>
        </p:nvSpPr>
        <p:spPr>
          <a:xfrm>
            <a:off x="2574985" y="7244032"/>
            <a:ext cx="6323162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latin typeface="Contrail One"/>
                <a:cs typeface="Arial"/>
              </a:rPr>
              <a:t>Les </a:t>
            </a:r>
            <a:r>
              <a:rPr lang="en-US" sz="2400" err="1">
                <a:latin typeface="Contrail One"/>
                <a:cs typeface="Arial"/>
              </a:rPr>
              <a:t>principales</a:t>
            </a:r>
            <a:r>
              <a:rPr lang="en-US" sz="2400" dirty="0">
                <a:latin typeface="Contrail One"/>
                <a:cs typeface="Arial"/>
              </a:rPr>
              <a:t> </a:t>
            </a:r>
            <a:r>
              <a:rPr lang="en-US" sz="2400" err="1">
                <a:latin typeface="Contrail One"/>
                <a:cs typeface="Arial"/>
              </a:rPr>
              <a:t>fonctionnalités</a:t>
            </a:r>
            <a:r>
              <a:rPr lang="en-US" sz="2400" dirty="0">
                <a:latin typeface="Contrail One"/>
                <a:cs typeface="Arial"/>
              </a:rPr>
              <a:t> du backend </a:t>
            </a:r>
            <a:r>
              <a:rPr lang="en-US" sz="2400" err="1">
                <a:latin typeface="Contrail One"/>
                <a:cs typeface="Arial"/>
              </a:rPr>
              <a:t>incluent</a:t>
            </a:r>
            <a:r>
              <a:rPr lang="en-US" sz="2400" dirty="0">
                <a:latin typeface="Contrail One"/>
                <a:cs typeface="Arial"/>
              </a:rPr>
              <a:t> :</a:t>
            </a:r>
          </a:p>
          <a:p>
            <a:pPr marL="228600" indent="-228600">
              <a:buFont typeface=""/>
              <a:buChar char="•"/>
            </a:pPr>
            <a:r>
              <a:rPr lang="en-US" sz="2400" dirty="0">
                <a:latin typeface="Contrail One"/>
                <a:cs typeface="Arial"/>
              </a:rPr>
              <a:t>Importation des </a:t>
            </a:r>
            <a:r>
              <a:rPr lang="en-US" sz="2400" dirty="0" err="1">
                <a:latin typeface="Contrail One"/>
                <a:cs typeface="Arial"/>
              </a:rPr>
              <a:t>électeurs</a:t>
            </a:r>
            <a:r>
              <a:rPr lang="en-US" sz="2400" dirty="0">
                <a:latin typeface="Contrail One"/>
                <a:cs typeface="Arial"/>
              </a:rPr>
              <a:t> </a:t>
            </a:r>
          </a:p>
          <a:p>
            <a:pPr marL="228600" indent="-228600">
              <a:buFont typeface=""/>
              <a:buChar char="•"/>
            </a:pPr>
            <a:r>
              <a:rPr lang="en-US" sz="2400" dirty="0">
                <a:latin typeface="Contrail One"/>
                <a:cs typeface="Arial"/>
              </a:rPr>
              <a:t>Gestion des </a:t>
            </a:r>
            <a:r>
              <a:rPr lang="en-US" sz="2400" dirty="0" err="1">
                <a:latin typeface="Contrail One"/>
                <a:cs typeface="Arial"/>
              </a:rPr>
              <a:t>candidats</a:t>
            </a:r>
          </a:p>
          <a:p>
            <a:pPr marL="228600" indent="-228600">
              <a:buFont typeface=""/>
              <a:buChar char="•"/>
            </a:pPr>
            <a:r>
              <a:rPr lang="en-US" sz="2400" dirty="0">
                <a:latin typeface="Contrail One"/>
                <a:cs typeface="Arial"/>
              </a:rPr>
              <a:t>Gestion des </a:t>
            </a:r>
            <a:r>
              <a:rPr lang="en-US" sz="2400" dirty="0" err="1">
                <a:latin typeface="Contrail One"/>
                <a:cs typeface="Arial"/>
              </a:rPr>
              <a:t>parrainages</a:t>
            </a:r>
            <a:r>
              <a:rPr lang="en-US" sz="2400" dirty="0">
                <a:latin typeface="Contrail One"/>
                <a:cs typeface="Arial"/>
              </a:rPr>
              <a:t>.</a:t>
            </a:r>
          </a:p>
        </p:txBody>
      </p:sp>
      <p:grpSp>
        <p:nvGrpSpPr>
          <p:cNvPr id="14" name="Group 2">
            <a:extLst>
              <a:ext uri="{FF2B5EF4-FFF2-40B4-BE49-F238E27FC236}">
                <a16:creationId xmlns:a16="http://schemas.microsoft.com/office/drawing/2014/main" id="{2038BC9A-11EA-09BE-41C6-A7F3BC5ACC7D}"/>
              </a:ext>
            </a:extLst>
          </p:cNvPr>
          <p:cNvGrpSpPr/>
          <p:nvPr/>
        </p:nvGrpSpPr>
        <p:grpSpPr>
          <a:xfrm>
            <a:off x="499138" y="373324"/>
            <a:ext cx="8511571" cy="678980"/>
            <a:chOff x="0" y="-38100"/>
            <a:chExt cx="3559477" cy="394664"/>
          </a:xfrm>
        </p:grpSpPr>
        <p:sp>
          <p:nvSpPr>
            <p:cNvPr id="8" name="Freeform 3">
              <a:extLst>
                <a:ext uri="{FF2B5EF4-FFF2-40B4-BE49-F238E27FC236}">
                  <a16:creationId xmlns:a16="http://schemas.microsoft.com/office/drawing/2014/main" id="{FF6F6910-25B5-8902-35D9-63B8E61C2122}"/>
                </a:ext>
              </a:extLst>
            </p:cNvPr>
            <p:cNvSpPr/>
            <p:nvPr/>
          </p:nvSpPr>
          <p:spPr>
            <a:xfrm>
              <a:off x="0" y="0"/>
              <a:ext cx="3559477" cy="356564"/>
            </a:xfrm>
            <a:custGeom>
              <a:avLst/>
              <a:gdLst/>
              <a:ahLst/>
              <a:cxnLst/>
              <a:rect l="l" t="t" r="r" b="b"/>
              <a:pathLst>
                <a:path w="3559477" h="356564">
                  <a:moveTo>
                    <a:pt x="0" y="0"/>
                  </a:moveTo>
                  <a:lnTo>
                    <a:pt x="3559477" y="0"/>
                  </a:lnTo>
                  <a:lnTo>
                    <a:pt x="3559477" y="356564"/>
                  </a:lnTo>
                  <a:lnTo>
                    <a:pt x="0" y="356564"/>
                  </a:lnTo>
                  <a:close/>
                </a:path>
              </a:pathLst>
            </a:custGeom>
            <a:solidFill>
              <a:srgbClr val="7A927E"/>
            </a:solidFill>
          </p:spPr>
        </p:sp>
        <p:sp>
          <p:nvSpPr>
            <p:cNvPr id="10" name="TextBox 4">
              <a:extLst>
                <a:ext uri="{FF2B5EF4-FFF2-40B4-BE49-F238E27FC236}">
                  <a16:creationId xmlns:a16="http://schemas.microsoft.com/office/drawing/2014/main" id="{B60A83FD-124F-A543-6BA1-2C256DEF27CD}"/>
                </a:ext>
              </a:extLst>
            </p:cNvPr>
            <p:cNvSpPr txBox="1"/>
            <p:nvPr/>
          </p:nvSpPr>
          <p:spPr>
            <a:xfrm>
              <a:off x="0" y="-38100"/>
              <a:ext cx="3559476" cy="3946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" name="TextBox 2">
            <a:extLst>
              <a:ext uri="{FF2B5EF4-FFF2-40B4-BE49-F238E27FC236}">
                <a16:creationId xmlns:a16="http://schemas.microsoft.com/office/drawing/2014/main" id="{FE7D54FC-7313-C206-7B94-D495F93B0508}"/>
              </a:ext>
            </a:extLst>
          </p:cNvPr>
          <p:cNvSpPr txBox="1"/>
          <p:nvPr/>
        </p:nvSpPr>
        <p:spPr>
          <a:xfrm>
            <a:off x="499127" y="378771"/>
            <a:ext cx="11725707" cy="1363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459"/>
              </a:lnSpc>
            </a:pPr>
            <a:r>
              <a:rPr lang="en-US" sz="3850" dirty="0">
                <a:solidFill>
                  <a:srgbClr val="000000"/>
                </a:solidFill>
                <a:latin typeface="Anton"/>
                <a:ea typeface="Anton"/>
                <a:cs typeface="Arial"/>
                <a:sym typeface="Anton"/>
              </a:rPr>
              <a:t>1</a:t>
            </a:r>
            <a:r>
              <a:rPr lang="en-US" sz="385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. BASE DE DONNEES</a:t>
            </a:r>
          </a:p>
          <a:p>
            <a:pPr>
              <a:lnSpc>
                <a:spcPts val="5459"/>
              </a:lnSpc>
            </a:pPr>
            <a:endParaRPr lang="en-US" sz="3850" dirty="0">
              <a:solidFill>
                <a:srgbClr val="000000"/>
              </a:solidFill>
              <a:latin typeface="Anton"/>
              <a:ea typeface="Anton"/>
              <a:cs typeface="Anton"/>
            </a:endParaRPr>
          </a:p>
        </p:txBody>
      </p:sp>
      <p:grpSp>
        <p:nvGrpSpPr>
          <p:cNvPr id="18" name="Group 2">
            <a:extLst>
              <a:ext uri="{FF2B5EF4-FFF2-40B4-BE49-F238E27FC236}">
                <a16:creationId xmlns:a16="http://schemas.microsoft.com/office/drawing/2014/main" id="{54E930E0-1214-68F0-7EE7-8028F9F97F7A}"/>
              </a:ext>
            </a:extLst>
          </p:cNvPr>
          <p:cNvGrpSpPr/>
          <p:nvPr/>
        </p:nvGrpSpPr>
        <p:grpSpPr>
          <a:xfrm>
            <a:off x="499138" y="5117852"/>
            <a:ext cx="8511571" cy="678980"/>
            <a:chOff x="0" y="-38100"/>
            <a:chExt cx="3559477" cy="394664"/>
          </a:xfrm>
        </p:grpSpPr>
        <p:sp>
          <p:nvSpPr>
            <p:cNvPr id="16" name="Freeform 3">
              <a:extLst>
                <a:ext uri="{FF2B5EF4-FFF2-40B4-BE49-F238E27FC236}">
                  <a16:creationId xmlns:a16="http://schemas.microsoft.com/office/drawing/2014/main" id="{6F504B9C-D2B9-C728-E969-638F3D56EC6E}"/>
                </a:ext>
              </a:extLst>
            </p:cNvPr>
            <p:cNvSpPr/>
            <p:nvPr/>
          </p:nvSpPr>
          <p:spPr>
            <a:xfrm>
              <a:off x="0" y="0"/>
              <a:ext cx="3559477" cy="356564"/>
            </a:xfrm>
            <a:custGeom>
              <a:avLst/>
              <a:gdLst/>
              <a:ahLst/>
              <a:cxnLst/>
              <a:rect l="l" t="t" r="r" b="b"/>
              <a:pathLst>
                <a:path w="3559477" h="356564">
                  <a:moveTo>
                    <a:pt x="0" y="0"/>
                  </a:moveTo>
                  <a:lnTo>
                    <a:pt x="3559477" y="0"/>
                  </a:lnTo>
                  <a:lnTo>
                    <a:pt x="3559477" y="356564"/>
                  </a:lnTo>
                  <a:lnTo>
                    <a:pt x="0" y="356564"/>
                  </a:lnTo>
                  <a:close/>
                </a:path>
              </a:pathLst>
            </a:custGeom>
            <a:solidFill>
              <a:srgbClr val="7A927E"/>
            </a:solidFill>
          </p:spPr>
        </p:sp>
        <p:sp>
          <p:nvSpPr>
            <p:cNvPr id="17" name="TextBox 4">
              <a:extLst>
                <a:ext uri="{FF2B5EF4-FFF2-40B4-BE49-F238E27FC236}">
                  <a16:creationId xmlns:a16="http://schemas.microsoft.com/office/drawing/2014/main" id="{C9366A8B-FB2E-DB0D-DE5A-2FB0B9079878}"/>
                </a:ext>
              </a:extLst>
            </p:cNvPr>
            <p:cNvSpPr txBox="1"/>
            <p:nvPr/>
          </p:nvSpPr>
          <p:spPr>
            <a:xfrm>
              <a:off x="0" y="-38100"/>
              <a:ext cx="3559476" cy="3946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4" name="TextBox 4">
            <a:extLst>
              <a:ext uri="{FF2B5EF4-FFF2-40B4-BE49-F238E27FC236}">
                <a16:creationId xmlns:a16="http://schemas.microsoft.com/office/drawing/2014/main" id="{E50E30FA-172E-CA91-B81F-BB596B2D922C}"/>
              </a:ext>
            </a:extLst>
          </p:cNvPr>
          <p:cNvSpPr txBox="1"/>
          <p:nvPr/>
        </p:nvSpPr>
        <p:spPr>
          <a:xfrm>
            <a:off x="474235" y="5141217"/>
            <a:ext cx="15786558" cy="6601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59"/>
              </a:lnSpc>
            </a:pPr>
            <a:r>
              <a:rPr lang="en-US" sz="390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2. BACKEND</a:t>
            </a:r>
          </a:p>
        </p:txBody>
      </p:sp>
      <p:pic>
        <p:nvPicPr>
          <p:cNvPr id="7" name="Image 6" descr="Une image contenant texte, capture d’écran, nombre, Police&#10;&#10;Le contenu généré par l’IA peut être incorrect.">
            <a:extLst>
              <a:ext uri="{FF2B5EF4-FFF2-40B4-BE49-F238E27FC236}">
                <a16:creationId xmlns:a16="http://schemas.microsoft.com/office/drawing/2014/main" id="{09F8F13C-75AE-1C65-5217-2C95E9A395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03511" y="711770"/>
            <a:ext cx="8668109" cy="7914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686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3" grpId="0"/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7DD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17243327" y="9201150"/>
            <a:ext cx="184346" cy="525337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4339"/>
              </a:lnSpc>
              <a:spcBef>
                <a:spcPct val="0"/>
              </a:spcBef>
            </a:pPr>
            <a:r>
              <a:rPr lang="en-US" sz="3050" dirty="0">
                <a:solidFill>
                  <a:srgbClr val="7A927E"/>
                </a:solidFill>
                <a:latin typeface="Contrail One"/>
              </a:rPr>
              <a:t>9</a:t>
            </a:r>
            <a:endParaRPr lang="fr-FR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7278B904-9504-329E-CEF6-5B1859E28BD4}"/>
              </a:ext>
            </a:extLst>
          </p:cNvPr>
          <p:cNvSpPr txBox="1"/>
          <p:nvPr/>
        </p:nvSpPr>
        <p:spPr>
          <a:xfrm>
            <a:off x="4817853" y="2283843"/>
            <a:ext cx="6625087" cy="26776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latin typeface="Contrail One"/>
                <a:cs typeface="Arial"/>
              </a:rPr>
              <a:t>Le frontend </a:t>
            </a:r>
            <a:r>
              <a:rPr lang="en-US" sz="2400" err="1">
                <a:latin typeface="Contrail One"/>
                <a:cs typeface="Arial"/>
              </a:rPr>
              <a:t>est</a:t>
            </a:r>
            <a:r>
              <a:rPr lang="en-US" sz="2400" dirty="0">
                <a:latin typeface="Contrail One"/>
                <a:cs typeface="Arial"/>
              </a:rPr>
              <a:t> </a:t>
            </a:r>
            <a:r>
              <a:rPr lang="en-US" sz="2400" err="1">
                <a:latin typeface="Contrail One"/>
                <a:cs typeface="Arial"/>
              </a:rPr>
              <a:t>développé</a:t>
            </a:r>
            <a:r>
              <a:rPr lang="en-US" sz="2400" dirty="0">
                <a:latin typeface="Contrail One"/>
                <a:cs typeface="Arial"/>
              </a:rPr>
              <a:t> pour </a:t>
            </a:r>
            <a:r>
              <a:rPr lang="en-US" sz="2400" err="1">
                <a:latin typeface="Contrail One"/>
                <a:cs typeface="Arial"/>
              </a:rPr>
              <a:t>être</a:t>
            </a:r>
            <a:r>
              <a:rPr lang="en-US" sz="2400" dirty="0">
                <a:latin typeface="Contrail One"/>
                <a:cs typeface="Arial"/>
              </a:rPr>
              <a:t> responsive et accessible sur mobile et web.</a:t>
            </a:r>
          </a:p>
          <a:p>
            <a:endParaRPr lang="en-US" sz="2400" dirty="0">
              <a:latin typeface="Contrail One"/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US" sz="2400" b="1" dirty="0">
                <a:latin typeface="Contrail One"/>
                <a:cs typeface="Arial"/>
              </a:rPr>
              <a:t>HTML , CSS, JavaScript</a:t>
            </a:r>
            <a:r>
              <a:rPr lang="en-US" sz="2400" dirty="0">
                <a:latin typeface="Contrail One"/>
                <a:cs typeface="Arial"/>
              </a:rPr>
              <a:t> pour </a:t>
            </a:r>
            <a:r>
              <a:rPr lang="en-US" sz="2400" dirty="0" err="1">
                <a:latin typeface="Contrail One"/>
                <a:cs typeface="Arial"/>
              </a:rPr>
              <a:t>l’interface</a:t>
            </a:r>
            <a:r>
              <a:rPr lang="en-US" sz="2400" dirty="0">
                <a:latin typeface="Contrail One"/>
                <a:cs typeface="Arial"/>
              </a:rPr>
              <a:t> </a:t>
            </a:r>
            <a:r>
              <a:rPr lang="en-US" sz="2400" dirty="0" err="1">
                <a:latin typeface="Contrail One"/>
                <a:cs typeface="Arial"/>
              </a:rPr>
              <a:t>publique</a:t>
            </a:r>
            <a:r>
              <a:rPr lang="en-US" sz="2400" dirty="0">
                <a:latin typeface="Contrail One"/>
                <a:cs typeface="Arial"/>
              </a:rPr>
              <a:t> des </a:t>
            </a:r>
            <a:r>
              <a:rPr lang="en-US" sz="2400" dirty="0" err="1">
                <a:latin typeface="Contrail One"/>
                <a:cs typeface="Arial"/>
              </a:rPr>
              <a:t>électeurs</a:t>
            </a:r>
            <a:r>
              <a:rPr lang="en-US" sz="2400" dirty="0">
                <a:latin typeface="Contrail One"/>
                <a:cs typeface="Arial"/>
              </a:rPr>
              <a:t> </a:t>
            </a:r>
          </a:p>
          <a:p>
            <a:pPr marL="285750" indent="-285750">
              <a:buFont typeface="Arial"/>
              <a:buChar char="•"/>
            </a:pPr>
            <a:endParaRPr lang="en-US" sz="2400" b="1" dirty="0">
              <a:latin typeface="Contrail One"/>
              <a:cs typeface="Arial"/>
            </a:endParaRPr>
          </a:p>
          <a:p>
            <a:endParaRPr lang="en-US" sz="2400" b="1" dirty="0">
              <a:latin typeface="Contrail One"/>
              <a:cs typeface="Arial"/>
            </a:endParaRPr>
          </a:p>
        </p:txBody>
      </p:sp>
      <p:pic>
        <p:nvPicPr>
          <p:cNvPr id="14" name="Image 13" descr="Front end - Free seo and web icons">
            <a:extLst>
              <a:ext uri="{FF2B5EF4-FFF2-40B4-BE49-F238E27FC236}">
                <a16:creationId xmlns:a16="http://schemas.microsoft.com/office/drawing/2014/main" id="{F3FEA28C-FC25-A3F5-80B1-0CCB9D1036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0173" y="2887693"/>
            <a:ext cx="2743200" cy="2807898"/>
          </a:xfrm>
          <a:prstGeom prst="rect">
            <a:avLst/>
          </a:prstGeom>
        </p:spPr>
      </p:pic>
      <p:grpSp>
        <p:nvGrpSpPr>
          <p:cNvPr id="18" name="Group 2">
            <a:extLst>
              <a:ext uri="{FF2B5EF4-FFF2-40B4-BE49-F238E27FC236}">
                <a16:creationId xmlns:a16="http://schemas.microsoft.com/office/drawing/2014/main" id="{E0718B3F-E4D4-FB69-8E84-DADA34DEE46A}"/>
              </a:ext>
            </a:extLst>
          </p:cNvPr>
          <p:cNvGrpSpPr/>
          <p:nvPr/>
        </p:nvGrpSpPr>
        <p:grpSpPr>
          <a:xfrm>
            <a:off x="1814666" y="653683"/>
            <a:ext cx="8511571" cy="678980"/>
            <a:chOff x="0" y="-38100"/>
            <a:chExt cx="3559477" cy="394664"/>
          </a:xfrm>
        </p:grpSpPr>
        <p:sp>
          <p:nvSpPr>
            <p:cNvPr id="16" name="Freeform 3">
              <a:extLst>
                <a:ext uri="{FF2B5EF4-FFF2-40B4-BE49-F238E27FC236}">
                  <a16:creationId xmlns:a16="http://schemas.microsoft.com/office/drawing/2014/main" id="{FDD2F99F-04F6-ECF6-8A25-453F0CBE3182}"/>
                </a:ext>
              </a:extLst>
            </p:cNvPr>
            <p:cNvSpPr/>
            <p:nvPr/>
          </p:nvSpPr>
          <p:spPr>
            <a:xfrm>
              <a:off x="0" y="0"/>
              <a:ext cx="3559477" cy="356564"/>
            </a:xfrm>
            <a:custGeom>
              <a:avLst/>
              <a:gdLst/>
              <a:ahLst/>
              <a:cxnLst/>
              <a:rect l="l" t="t" r="r" b="b"/>
              <a:pathLst>
                <a:path w="3559477" h="356564">
                  <a:moveTo>
                    <a:pt x="0" y="0"/>
                  </a:moveTo>
                  <a:lnTo>
                    <a:pt x="3559477" y="0"/>
                  </a:lnTo>
                  <a:lnTo>
                    <a:pt x="3559477" y="356564"/>
                  </a:lnTo>
                  <a:lnTo>
                    <a:pt x="0" y="356564"/>
                  </a:lnTo>
                  <a:close/>
                </a:path>
              </a:pathLst>
            </a:custGeom>
            <a:solidFill>
              <a:srgbClr val="7A927E"/>
            </a:solidFill>
          </p:spPr>
        </p:sp>
        <p:sp>
          <p:nvSpPr>
            <p:cNvPr id="17" name="TextBox 4">
              <a:extLst>
                <a:ext uri="{FF2B5EF4-FFF2-40B4-BE49-F238E27FC236}">
                  <a16:creationId xmlns:a16="http://schemas.microsoft.com/office/drawing/2014/main" id="{A60ED79F-25CF-0A29-E057-6FB161B97085}"/>
                </a:ext>
              </a:extLst>
            </p:cNvPr>
            <p:cNvSpPr txBox="1"/>
            <p:nvPr/>
          </p:nvSpPr>
          <p:spPr>
            <a:xfrm>
              <a:off x="0" y="-38100"/>
              <a:ext cx="3559476" cy="3946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" name="TextBox 2"/>
          <p:cNvSpPr txBox="1"/>
          <p:nvPr/>
        </p:nvSpPr>
        <p:spPr>
          <a:xfrm>
            <a:off x="1814656" y="659130"/>
            <a:ext cx="11725707" cy="1363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459"/>
              </a:lnSpc>
            </a:pPr>
            <a:r>
              <a:rPr lang="en-US" sz="385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3. FRONTEND</a:t>
            </a:r>
          </a:p>
          <a:p>
            <a:pPr>
              <a:lnSpc>
                <a:spcPts val="5459"/>
              </a:lnSpc>
            </a:pPr>
            <a:endParaRPr lang="en-US" sz="3850" dirty="0">
              <a:solidFill>
                <a:srgbClr val="000000"/>
              </a:solidFill>
              <a:latin typeface="Anton"/>
              <a:ea typeface="Anton"/>
              <a:cs typeface="Anto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Personnalisé</PresentationFormat>
  <Paragraphs>0</Paragraphs>
  <Slides>44</Slides>
  <Notes>0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44</vt:i4>
      </vt:variant>
    </vt:vector>
  </HeadingPairs>
  <TitlesOfParts>
    <vt:vector size="45" baseType="lpstr"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DYNAMIQUE DE GROUPE</dc:title>
  <cp:revision>1915</cp:revision>
  <dcterms:created xsi:type="dcterms:W3CDTF">2006-08-16T00:00:00Z</dcterms:created>
  <dcterms:modified xsi:type="dcterms:W3CDTF">2025-03-18T15:51:16Z</dcterms:modified>
  <dc:identifier>DAGYdEMw8Uc</dc:identifier>
</cp:coreProperties>
</file>